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8" r:id="rId2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E31F80-C72F-069A-167D-77B4C3C3C10E}" v="248" dt="2025-02-21T07:54:05.0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6" autoAdjust="0"/>
    <p:restoredTop sz="94660"/>
  </p:normalViewPr>
  <p:slideViewPr>
    <p:cSldViewPr snapToGrid="0">
      <p:cViewPr>
        <p:scale>
          <a:sx n="79" d="100"/>
          <a:sy n="79" d="100"/>
        </p:scale>
        <p:origin x="48" y="6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ni Birkelbach (VML Germany GmbH)" userId="S::v-bebir@microsoft.com::0b3a36b3-a634-4a3c-b273-18dc78aeb1e4" providerId="AD" clId="Web-{BAE31F80-C72F-069A-167D-77B4C3C3C10E}"/>
    <pc:docChg chg="modSld">
      <pc:chgData name="Benni Birkelbach (VML Germany GmbH)" userId="S::v-bebir@microsoft.com::0b3a36b3-a634-4a3c-b273-18dc78aeb1e4" providerId="AD" clId="Web-{BAE31F80-C72F-069A-167D-77B4C3C3C10E}" dt="2025-02-21T07:54:05.010" v="369" actId="20577"/>
      <pc:docMkLst>
        <pc:docMk/>
      </pc:docMkLst>
      <pc:sldChg chg="modSp">
        <pc:chgData name="Benni Birkelbach (VML Germany GmbH)" userId="S::v-bebir@microsoft.com::0b3a36b3-a634-4a3c-b273-18dc78aeb1e4" providerId="AD" clId="Web-{BAE31F80-C72F-069A-167D-77B4C3C3C10E}" dt="2025-02-21T07:43:27.197" v="3" actId="20577"/>
        <pc:sldMkLst>
          <pc:docMk/>
          <pc:sldMk cId="2351609838" sldId="256"/>
        </pc:sldMkLst>
        <pc:spChg chg="mod">
          <ac:chgData name="Benni Birkelbach (VML Germany GmbH)" userId="S::v-bebir@microsoft.com::0b3a36b3-a634-4a3c-b273-18dc78aeb1e4" providerId="AD" clId="Web-{BAE31F80-C72F-069A-167D-77B4C3C3C10E}" dt="2025-02-21T07:43:22.165" v="1" actId="20577"/>
          <ac:spMkLst>
            <pc:docMk/>
            <pc:sldMk cId="2351609838" sldId="256"/>
            <ac:spMk id="2" creationId="{82207CD6-78CB-B831-6084-EF51B6FCFC8E}"/>
          </ac:spMkLst>
        </pc:spChg>
        <pc:spChg chg="mod">
          <ac:chgData name="Benni Birkelbach (VML Germany GmbH)" userId="S::v-bebir@microsoft.com::0b3a36b3-a634-4a3c-b273-18dc78aeb1e4" providerId="AD" clId="Web-{BAE31F80-C72F-069A-167D-77B4C3C3C10E}" dt="2025-02-21T07:43:27.197" v="3" actId="20577"/>
          <ac:spMkLst>
            <pc:docMk/>
            <pc:sldMk cId="2351609838" sldId="256"/>
            <ac:spMk id="3" creationId="{B9959CB5-FBEE-554E-5313-08746045A6E4}"/>
          </ac:spMkLst>
        </pc:spChg>
      </pc:sldChg>
      <pc:sldChg chg="modSp">
        <pc:chgData name="Benni Birkelbach (VML Germany GmbH)" userId="S::v-bebir@microsoft.com::0b3a36b3-a634-4a3c-b273-18dc78aeb1e4" providerId="AD" clId="Web-{BAE31F80-C72F-069A-167D-77B4C3C3C10E}" dt="2025-02-21T07:43:41.807" v="12" actId="20577"/>
        <pc:sldMkLst>
          <pc:docMk/>
          <pc:sldMk cId="3554108573" sldId="257"/>
        </pc:sldMkLst>
        <pc:spChg chg="mod">
          <ac:chgData name="Benni Birkelbach (VML Germany GmbH)" userId="S::v-bebir@microsoft.com::0b3a36b3-a634-4a3c-b273-18dc78aeb1e4" providerId="AD" clId="Web-{BAE31F80-C72F-069A-167D-77B4C3C3C10E}" dt="2025-02-21T07:43:31.806" v="4" actId="20577"/>
          <ac:spMkLst>
            <pc:docMk/>
            <pc:sldMk cId="3554108573" sldId="257"/>
            <ac:spMk id="2" creationId="{1DAEE0CE-53D9-1A9A-6FFF-52147A6B49AB}"/>
          </ac:spMkLst>
        </pc:spChg>
        <pc:spChg chg="mod">
          <ac:chgData name="Benni Birkelbach (VML Germany GmbH)" userId="S::v-bebir@microsoft.com::0b3a36b3-a634-4a3c-b273-18dc78aeb1e4" providerId="AD" clId="Web-{BAE31F80-C72F-069A-167D-77B4C3C3C10E}" dt="2025-02-21T07:43:41.807" v="12" actId="20577"/>
          <ac:spMkLst>
            <pc:docMk/>
            <pc:sldMk cId="3554108573" sldId="257"/>
            <ac:spMk id="3" creationId="{1C59E780-FC15-835C-E3D6-F3A537A652A3}"/>
          </ac:spMkLst>
        </pc:spChg>
      </pc:sldChg>
      <pc:sldChg chg="modSp">
        <pc:chgData name="Benni Birkelbach (VML Germany GmbH)" userId="S::v-bebir@microsoft.com::0b3a36b3-a634-4a3c-b273-18dc78aeb1e4" providerId="AD" clId="Web-{BAE31F80-C72F-069A-167D-77B4C3C3C10E}" dt="2025-02-21T07:44:27.745" v="39" actId="20577"/>
        <pc:sldMkLst>
          <pc:docMk/>
          <pc:sldMk cId="3880303984" sldId="258"/>
        </pc:sldMkLst>
        <pc:spChg chg="mod">
          <ac:chgData name="Benni Birkelbach (VML Germany GmbH)" userId="S::v-bebir@microsoft.com::0b3a36b3-a634-4a3c-b273-18dc78aeb1e4" providerId="AD" clId="Web-{BAE31F80-C72F-069A-167D-77B4C3C3C10E}" dt="2025-02-21T07:43:48.479" v="15" actId="20577"/>
          <ac:spMkLst>
            <pc:docMk/>
            <pc:sldMk cId="3880303984" sldId="258"/>
            <ac:spMk id="2" creationId="{2A4FB097-A75C-220F-A457-04C56233868D}"/>
          </ac:spMkLst>
        </pc:spChg>
        <pc:spChg chg="mod">
          <ac:chgData name="Benni Birkelbach (VML Germany GmbH)" userId="S::v-bebir@microsoft.com::0b3a36b3-a634-4a3c-b273-18dc78aeb1e4" providerId="AD" clId="Web-{BAE31F80-C72F-069A-167D-77B4C3C3C10E}" dt="2025-02-21T07:44:27.745" v="39" actId="20577"/>
          <ac:spMkLst>
            <pc:docMk/>
            <pc:sldMk cId="3880303984" sldId="258"/>
            <ac:spMk id="3" creationId="{7EE51731-DF33-501D-A97A-28056726D3BD}"/>
          </ac:spMkLst>
        </pc:spChg>
      </pc:sldChg>
      <pc:sldChg chg="modSp">
        <pc:chgData name="Benni Birkelbach (VML Germany GmbH)" userId="S::v-bebir@microsoft.com::0b3a36b3-a634-4a3c-b273-18dc78aeb1e4" providerId="AD" clId="Web-{BAE31F80-C72F-069A-167D-77B4C3C3C10E}" dt="2025-02-21T07:45:23.731" v="76" actId="20577"/>
        <pc:sldMkLst>
          <pc:docMk/>
          <pc:sldMk cId="3648498138" sldId="259"/>
        </pc:sldMkLst>
        <pc:spChg chg="mod">
          <ac:chgData name="Benni Birkelbach (VML Germany GmbH)" userId="S::v-bebir@microsoft.com::0b3a36b3-a634-4a3c-b273-18dc78aeb1e4" providerId="AD" clId="Web-{BAE31F80-C72F-069A-167D-77B4C3C3C10E}" dt="2025-02-21T07:44:36.746" v="40" actId="20577"/>
          <ac:spMkLst>
            <pc:docMk/>
            <pc:sldMk cId="3648498138" sldId="259"/>
            <ac:spMk id="2" creationId="{4ADF0E3F-7FBE-FA72-DF15-6230A60D03C3}"/>
          </ac:spMkLst>
        </pc:spChg>
        <pc:spChg chg="mod">
          <ac:chgData name="Benni Birkelbach (VML Germany GmbH)" userId="S::v-bebir@microsoft.com::0b3a36b3-a634-4a3c-b273-18dc78aeb1e4" providerId="AD" clId="Web-{BAE31F80-C72F-069A-167D-77B4C3C3C10E}" dt="2025-02-21T07:45:23.731" v="76" actId="20577"/>
          <ac:spMkLst>
            <pc:docMk/>
            <pc:sldMk cId="3648498138" sldId="259"/>
            <ac:spMk id="3" creationId="{33E8E10B-4917-5AA7-A7BB-2BF57253E8B9}"/>
          </ac:spMkLst>
        </pc:spChg>
      </pc:sldChg>
      <pc:sldChg chg="modSp">
        <pc:chgData name="Benni Birkelbach (VML Germany GmbH)" userId="S::v-bebir@microsoft.com::0b3a36b3-a634-4a3c-b273-18dc78aeb1e4" providerId="AD" clId="Web-{BAE31F80-C72F-069A-167D-77B4C3C3C10E}" dt="2025-02-21T07:45:36.638" v="82" actId="20577"/>
        <pc:sldMkLst>
          <pc:docMk/>
          <pc:sldMk cId="3391387111" sldId="260"/>
        </pc:sldMkLst>
        <pc:spChg chg="mod">
          <ac:chgData name="Benni Birkelbach (VML Germany GmbH)" userId="S::v-bebir@microsoft.com::0b3a36b3-a634-4a3c-b273-18dc78aeb1e4" providerId="AD" clId="Web-{BAE31F80-C72F-069A-167D-77B4C3C3C10E}" dt="2025-02-21T07:45:31.606" v="81" actId="20577"/>
          <ac:spMkLst>
            <pc:docMk/>
            <pc:sldMk cId="3391387111" sldId="260"/>
            <ac:spMk id="2" creationId="{7C005608-20EA-5F45-4978-FAFD9EFC5754}"/>
          </ac:spMkLst>
        </pc:spChg>
        <pc:spChg chg="mod">
          <ac:chgData name="Benni Birkelbach (VML Germany GmbH)" userId="S::v-bebir@microsoft.com::0b3a36b3-a634-4a3c-b273-18dc78aeb1e4" providerId="AD" clId="Web-{BAE31F80-C72F-069A-167D-77B4C3C3C10E}" dt="2025-02-21T07:45:36.638" v="82" actId="20577"/>
          <ac:spMkLst>
            <pc:docMk/>
            <pc:sldMk cId="3391387111" sldId="260"/>
            <ac:spMk id="3" creationId="{19EF8122-1419-32B1-6DCD-9529BD34589A}"/>
          </ac:spMkLst>
        </pc:spChg>
      </pc:sldChg>
      <pc:sldChg chg="modSp">
        <pc:chgData name="Benni Birkelbach (VML Germany GmbH)" userId="S::v-bebir@microsoft.com::0b3a36b3-a634-4a3c-b273-18dc78aeb1e4" providerId="AD" clId="Web-{BAE31F80-C72F-069A-167D-77B4C3C3C10E}" dt="2025-02-21T07:46:24.670" v="109" actId="20577"/>
        <pc:sldMkLst>
          <pc:docMk/>
          <pc:sldMk cId="2621285662" sldId="261"/>
        </pc:sldMkLst>
        <pc:spChg chg="mod">
          <ac:chgData name="Benni Birkelbach (VML Germany GmbH)" userId="S::v-bebir@microsoft.com::0b3a36b3-a634-4a3c-b273-18dc78aeb1e4" providerId="AD" clId="Web-{BAE31F80-C72F-069A-167D-77B4C3C3C10E}" dt="2025-02-21T07:45:47.201" v="83" actId="20577"/>
          <ac:spMkLst>
            <pc:docMk/>
            <pc:sldMk cId="2621285662" sldId="261"/>
            <ac:spMk id="2" creationId="{10D84594-C9FF-D2A8-5297-8C5EBEBE57C3}"/>
          </ac:spMkLst>
        </pc:spChg>
        <pc:spChg chg="mod">
          <ac:chgData name="Benni Birkelbach (VML Germany GmbH)" userId="S::v-bebir@microsoft.com::0b3a36b3-a634-4a3c-b273-18dc78aeb1e4" providerId="AD" clId="Web-{BAE31F80-C72F-069A-167D-77B4C3C3C10E}" dt="2025-02-21T07:46:24.670" v="109" actId="20577"/>
          <ac:spMkLst>
            <pc:docMk/>
            <pc:sldMk cId="2621285662" sldId="261"/>
            <ac:spMk id="4" creationId="{7B4C3025-E8A3-F370-A084-7CE726509AA3}"/>
          </ac:spMkLst>
        </pc:spChg>
      </pc:sldChg>
      <pc:sldChg chg="modSp">
        <pc:chgData name="Benni Birkelbach (VML Germany GmbH)" userId="S::v-bebir@microsoft.com::0b3a36b3-a634-4a3c-b273-18dc78aeb1e4" providerId="AD" clId="Web-{BAE31F80-C72F-069A-167D-77B4C3C3C10E}" dt="2025-02-21T07:47:03.475" v="134" actId="20577"/>
        <pc:sldMkLst>
          <pc:docMk/>
          <pc:sldMk cId="619575013" sldId="262"/>
        </pc:sldMkLst>
        <pc:spChg chg="mod">
          <ac:chgData name="Benni Birkelbach (VML Germany GmbH)" userId="S::v-bebir@microsoft.com::0b3a36b3-a634-4a3c-b273-18dc78aeb1e4" providerId="AD" clId="Web-{BAE31F80-C72F-069A-167D-77B4C3C3C10E}" dt="2025-02-21T07:46:33.827" v="111" actId="20577"/>
          <ac:spMkLst>
            <pc:docMk/>
            <pc:sldMk cId="619575013" sldId="262"/>
            <ac:spMk id="2" creationId="{4B45CEE4-3208-D29B-64E9-9590666E501F}"/>
          </ac:spMkLst>
        </pc:spChg>
        <pc:spChg chg="mod">
          <ac:chgData name="Benni Birkelbach (VML Germany GmbH)" userId="S::v-bebir@microsoft.com::0b3a36b3-a634-4a3c-b273-18dc78aeb1e4" providerId="AD" clId="Web-{BAE31F80-C72F-069A-167D-77B4C3C3C10E}" dt="2025-02-21T07:47:03.475" v="134" actId="20577"/>
          <ac:spMkLst>
            <pc:docMk/>
            <pc:sldMk cId="619575013" sldId="262"/>
            <ac:spMk id="4" creationId="{AD5B3C0D-DCA9-4FCE-9D34-99E3F582FE47}"/>
          </ac:spMkLst>
        </pc:spChg>
      </pc:sldChg>
      <pc:sldChg chg="modSp">
        <pc:chgData name="Benni Birkelbach (VML Germany GmbH)" userId="S::v-bebir@microsoft.com::0b3a36b3-a634-4a3c-b273-18dc78aeb1e4" providerId="AD" clId="Web-{BAE31F80-C72F-069A-167D-77B4C3C3C10E}" dt="2025-02-21T07:47:52.664" v="171" actId="20577"/>
        <pc:sldMkLst>
          <pc:docMk/>
          <pc:sldMk cId="2648123977" sldId="263"/>
        </pc:sldMkLst>
        <pc:spChg chg="mod">
          <ac:chgData name="Benni Birkelbach (VML Germany GmbH)" userId="S::v-bebir@microsoft.com::0b3a36b3-a634-4a3c-b273-18dc78aeb1e4" providerId="AD" clId="Web-{BAE31F80-C72F-069A-167D-77B4C3C3C10E}" dt="2025-02-21T07:47:13.319" v="135" actId="20577"/>
          <ac:spMkLst>
            <pc:docMk/>
            <pc:sldMk cId="2648123977" sldId="263"/>
            <ac:spMk id="2" creationId="{986386AF-A36A-7271-FFD9-D08DFD2F329A}"/>
          </ac:spMkLst>
        </pc:spChg>
        <pc:spChg chg="mod">
          <ac:chgData name="Benni Birkelbach (VML Germany GmbH)" userId="S::v-bebir@microsoft.com::0b3a36b3-a634-4a3c-b273-18dc78aeb1e4" providerId="AD" clId="Web-{BAE31F80-C72F-069A-167D-77B4C3C3C10E}" dt="2025-02-21T07:47:52.664" v="171" actId="20577"/>
          <ac:spMkLst>
            <pc:docMk/>
            <pc:sldMk cId="2648123977" sldId="263"/>
            <ac:spMk id="3" creationId="{35BD4947-20D4-84FB-3A66-B8534E5A734A}"/>
          </ac:spMkLst>
        </pc:spChg>
      </pc:sldChg>
      <pc:sldChg chg="modSp">
        <pc:chgData name="Benni Birkelbach (VML Germany GmbH)" userId="S::v-bebir@microsoft.com::0b3a36b3-a634-4a3c-b273-18dc78aeb1e4" providerId="AD" clId="Web-{BAE31F80-C72F-069A-167D-77B4C3C3C10E}" dt="2025-02-21T07:48:25.478" v="189" actId="20577"/>
        <pc:sldMkLst>
          <pc:docMk/>
          <pc:sldMk cId="3648702655" sldId="264"/>
        </pc:sldMkLst>
        <pc:spChg chg="mod">
          <ac:chgData name="Benni Birkelbach (VML Germany GmbH)" userId="S::v-bebir@microsoft.com::0b3a36b3-a634-4a3c-b273-18dc78aeb1e4" providerId="AD" clId="Web-{BAE31F80-C72F-069A-167D-77B4C3C3C10E}" dt="2025-02-21T07:48:03.508" v="172" actId="20577"/>
          <ac:spMkLst>
            <pc:docMk/>
            <pc:sldMk cId="3648702655" sldId="264"/>
            <ac:spMk id="2" creationId="{237A7633-5A6D-4229-5CB8-754AC30B81AB}"/>
          </ac:spMkLst>
        </pc:spChg>
        <pc:spChg chg="mod">
          <ac:chgData name="Benni Birkelbach (VML Germany GmbH)" userId="S::v-bebir@microsoft.com::0b3a36b3-a634-4a3c-b273-18dc78aeb1e4" providerId="AD" clId="Web-{BAE31F80-C72F-069A-167D-77B4C3C3C10E}" dt="2025-02-21T07:48:25.478" v="189" actId="20577"/>
          <ac:spMkLst>
            <pc:docMk/>
            <pc:sldMk cId="3648702655" sldId="264"/>
            <ac:spMk id="4" creationId="{44FF8C66-AAA6-26CA-ECCC-4F7CE4FB747D}"/>
          </ac:spMkLst>
        </pc:spChg>
      </pc:sldChg>
      <pc:sldChg chg="modSp">
        <pc:chgData name="Benni Birkelbach (VML Germany GmbH)" userId="S::v-bebir@microsoft.com::0b3a36b3-a634-4a3c-b273-18dc78aeb1e4" providerId="AD" clId="Web-{BAE31F80-C72F-069A-167D-77B4C3C3C10E}" dt="2025-02-21T07:48:55.978" v="201" actId="20577"/>
        <pc:sldMkLst>
          <pc:docMk/>
          <pc:sldMk cId="2031406714" sldId="265"/>
        </pc:sldMkLst>
        <pc:spChg chg="mod">
          <ac:chgData name="Benni Birkelbach (VML Germany GmbH)" userId="S::v-bebir@microsoft.com::0b3a36b3-a634-4a3c-b273-18dc78aeb1e4" providerId="AD" clId="Web-{BAE31F80-C72F-069A-167D-77B4C3C3C10E}" dt="2025-02-21T07:48:55.978" v="201" actId="20577"/>
          <ac:spMkLst>
            <pc:docMk/>
            <pc:sldMk cId="2031406714" sldId="265"/>
            <ac:spMk id="4" creationId="{DBC7290E-A239-3E20-2D35-B48A1F00A95C}"/>
          </ac:spMkLst>
        </pc:spChg>
      </pc:sldChg>
      <pc:sldChg chg="modSp">
        <pc:chgData name="Benni Birkelbach (VML Germany GmbH)" userId="S::v-bebir@microsoft.com::0b3a36b3-a634-4a3c-b273-18dc78aeb1e4" providerId="AD" clId="Web-{BAE31F80-C72F-069A-167D-77B4C3C3C10E}" dt="2025-02-21T07:49:25.221" v="214" actId="20577"/>
        <pc:sldMkLst>
          <pc:docMk/>
          <pc:sldMk cId="2130800062" sldId="266"/>
        </pc:sldMkLst>
        <pc:spChg chg="mod">
          <ac:chgData name="Benni Birkelbach (VML Germany GmbH)" userId="S::v-bebir@microsoft.com::0b3a36b3-a634-4a3c-b273-18dc78aeb1e4" providerId="AD" clId="Web-{BAE31F80-C72F-069A-167D-77B4C3C3C10E}" dt="2025-02-21T07:49:01.963" v="202" actId="20577"/>
          <ac:spMkLst>
            <pc:docMk/>
            <pc:sldMk cId="2130800062" sldId="266"/>
            <ac:spMk id="2" creationId="{02E83203-0BF1-0D32-53AB-DE9328231246}"/>
          </ac:spMkLst>
        </pc:spChg>
        <pc:spChg chg="mod">
          <ac:chgData name="Benni Birkelbach (VML Germany GmbH)" userId="S::v-bebir@microsoft.com::0b3a36b3-a634-4a3c-b273-18dc78aeb1e4" providerId="AD" clId="Web-{BAE31F80-C72F-069A-167D-77B4C3C3C10E}" dt="2025-02-21T07:49:25.221" v="214" actId="20577"/>
          <ac:spMkLst>
            <pc:docMk/>
            <pc:sldMk cId="2130800062" sldId="266"/>
            <ac:spMk id="4" creationId="{3E1B59E7-B5D4-999E-7BC8-496BEDD4A657}"/>
          </ac:spMkLst>
        </pc:spChg>
      </pc:sldChg>
      <pc:sldChg chg="modSp">
        <pc:chgData name="Benni Birkelbach (VML Germany GmbH)" userId="S::v-bebir@microsoft.com::0b3a36b3-a634-4a3c-b273-18dc78aeb1e4" providerId="AD" clId="Web-{BAE31F80-C72F-069A-167D-77B4C3C3C10E}" dt="2025-02-21T07:49:52.284" v="230" actId="20577"/>
        <pc:sldMkLst>
          <pc:docMk/>
          <pc:sldMk cId="2091715828" sldId="267"/>
        </pc:sldMkLst>
        <pc:spChg chg="mod">
          <ac:chgData name="Benni Birkelbach (VML Germany GmbH)" userId="S::v-bebir@microsoft.com::0b3a36b3-a634-4a3c-b273-18dc78aeb1e4" providerId="AD" clId="Web-{BAE31F80-C72F-069A-167D-77B4C3C3C10E}" dt="2025-02-21T07:49:30.471" v="215" actId="20577"/>
          <ac:spMkLst>
            <pc:docMk/>
            <pc:sldMk cId="2091715828" sldId="267"/>
            <ac:spMk id="2" creationId="{425E5B26-5C90-D303-FCB5-1C69FC04542F}"/>
          </ac:spMkLst>
        </pc:spChg>
        <pc:spChg chg="mod">
          <ac:chgData name="Benni Birkelbach (VML Germany GmbH)" userId="S::v-bebir@microsoft.com::0b3a36b3-a634-4a3c-b273-18dc78aeb1e4" providerId="AD" clId="Web-{BAE31F80-C72F-069A-167D-77B4C3C3C10E}" dt="2025-02-21T07:49:52.284" v="230" actId="20577"/>
          <ac:spMkLst>
            <pc:docMk/>
            <pc:sldMk cId="2091715828" sldId="267"/>
            <ac:spMk id="4" creationId="{BFCC435A-7C77-4E3D-8B19-51D0C02CDD6D}"/>
          </ac:spMkLst>
        </pc:spChg>
      </pc:sldChg>
      <pc:sldChg chg="modSp">
        <pc:chgData name="Benni Birkelbach (VML Germany GmbH)" userId="S::v-bebir@microsoft.com::0b3a36b3-a634-4a3c-b273-18dc78aeb1e4" providerId="AD" clId="Web-{BAE31F80-C72F-069A-167D-77B4C3C3C10E}" dt="2025-02-21T07:50:15.535" v="244" actId="20577"/>
        <pc:sldMkLst>
          <pc:docMk/>
          <pc:sldMk cId="1608726200" sldId="268"/>
        </pc:sldMkLst>
        <pc:spChg chg="mod">
          <ac:chgData name="Benni Birkelbach (VML Germany GmbH)" userId="S::v-bebir@microsoft.com::0b3a36b3-a634-4a3c-b273-18dc78aeb1e4" providerId="AD" clId="Web-{BAE31F80-C72F-069A-167D-77B4C3C3C10E}" dt="2025-02-21T07:50:01.300" v="237" actId="20577"/>
          <ac:spMkLst>
            <pc:docMk/>
            <pc:sldMk cId="1608726200" sldId="268"/>
            <ac:spMk id="2" creationId="{7F103834-E9E7-72F3-1017-24F0C40CFBE2}"/>
          </ac:spMkLst>
        </pc:spChg>
        <pc:spChg chg="mod">
          <ac:chgData name="Benni Birkelbach (VML Germany GmbH)" userId="S::v-bebir@microsoft.com::0b3a36b3-a634-4a3c-b273-18dc78aeb1e4" providerId="AD" clId="Web-{BAE31F80-C72F-069A-167D-77B4C3C3C10E}" dt="2025-02-21T07:50:15.535" v="244" actId="20577"/>
          <ac:spMkLst>
            <pc:docMk/>
            <pc:sldMk cId="1608726200" sldId="268"/>
            <ac:spMk id="4" creationId="{FDCA373A-85B6-69F9-23D0-326F15A9D0C4}"/>
          </ac:spMkLst>
        </pc:spChg>
      </pc:sldChg>
      <pc:sldChg chg="modSp">
        <pc:chgData name="Benni Birkelbach (VML Germany GmbH)" userId="S::v-bebir@microsoft.com::0b3a36b3-a634-4a3c-b273-18dc78aeb1e4" providerId="AD" clId="Web-{BAE31F80-C72F-069A-167D-77B4C3C3C10E}" dt="2025-02-21T07:50:40.582" v="256" actId="20577"/>
        <pc:sldMkLst>
          <pc:docMk/>
          <pc:sldMk cId="434997365" sldId="269"/>
        </pc:sldMkLst>
        <pc:spChg chg="mod">
          <ac:chgData name="Benni Birkelbach (VML Germany GmbH)" userId="S::v-bebir@microsoft.com::0b3a36b3-a634-4a3c-b273-18dc78aeb1e4" providerId="AD" clId="Web-{BAE31F80-C72F-069A-167D-77B4C3C3C10E}" dt="2025-02-21T07:50:21.847" v="245" actId="20577"/>
          <ac:spMkLst>
            <pc:docMk/>
            <pc:sldMk cId="434997365" sldId="269"/>
            <ac:spMk id="2" creationId="{E43FBD18-8A5F-6074-0427-01771D82E369}"/>
          </ac:spMkLst>
        </pc:spChg>
        <pc:spChg chg="mod">
          <ac:chgData name="Benni Birkelbach (VML Germany GmbH)" userId="S::v-bebir@microsoft.com::0b3a36b3-a634-4a3c-b273-18dc78aeb1e4" providerId="AD" clId="Web-{BAE31F80-C72F-069A-167D-77B4C3C3C10E}" dt="2025-02-21T07:50:40.582" v="256" actId="20577"/>
          <ac:spMkLst>
            <pc:docMk/>
            <pc:sldMk cId="434997365" sldId="269"/>
            <ac:spMk id="4" creationId="{7037ED26-4F81-2370-84B6-772D680736D4}"/>
          </ac:spMkLst>
        </pc:spChg>
      </pc:sldChg>
      <pc:sldChg chg="modSp">
        <pc:chgData name="Benni Birkelbach (VML Germany GmbH)" userId="S::v-bebir@microsoft.com::0b3a36b3-a634-4a3c-b273-18dc78aeb1e4" providerId="AD" clId="Web-{BAE31F80-C72F-069A-167D-77B4C3C3C10E}" dt="2025-02-21T07:51:14.755" v="277" actId="20577"/>
        <pc:sldMkLst>
          <pc:docMk/>
          <pc:sldMk cId="1670818378" sldId="270"/>
        </pc:sldMkLst>
        <pc:spChg chg="mod">
          <ac:chgData name="Benni Birkelbach (VML Germany GmbH)" userId="S::v-bebir@microsoft.com::0b3a36b3-a634-4a3c-b273-18dc78aeb1e4" providerId="AD" clId="Web-{BAE31F80-C72F-069A-167D-77B4C3C3C10E}" dt="2025-02-21T07:50:47.692" v="258" actId="20577"/>
          <ac:spMkLst>
            <pc:docMk/>
            <pc:sldMk cId="1670818378" sldId="270"/>
            <ac:spMk id="2" creationId="{88AE7747-11BC-C778-146E-3CCDF4193943}"/>
          </ac:spMkLst>
        </pc:spChg>
        <pc:spChg chg="mod">
          <ac:chgData name="Benni Birkelbach (VML Germany GmbH)" userId="S::v-bebir@microsoft.com::0b3a36b3-a634-4a3c-b273-18dc78aeb1e4" providerId="AD" clId="Web-{BAE31F80-C72F-069A-167D-77B4C3C3C10E}" dt="2025-02-21T07:51:14.755" v="277" actId="20577"/>
          <ac:spMkLst>
            <pc:docMk/>
            <pc:sldMk cId="1670818378" sldId="270"/>
            <ac:spMk id="4" creationId="{69445649-2D65-F223-7832-17920AFA391C}"/>
          </ac:spMkLst>
        </pc:spChg>
      </pc:sldChg>
      <pc:sldChg chg="modSp">
        <pc:chgData name="Benni Birkelbach (VML Germany GmbH)" userId="S::v-bebir@microsoft.com::0b3a36b3-a634-4a3c-b273-18dc78aeb1e4" providerId="AD" clId="Web-{BAE31F80-C72F-069A-167D-77B4C3C3C10E}" dt="2025-02-21T07:51:40.850" v="289" actId="20577"/>
        <pc:sldMkLst>
          <pc:docMk/>
          <pc:sldMk cId="925603994" sldId="271"/>
        </pc:sldMkLst>
        <pc:spChg chg="mod">
          <ac:chgData name="Benni Birkelbach (VML Germany GmbH)" userId="S::v-bebir@microsoft.com::0b3a36b3-a634-4a3c-b273-18dc78aeb1e4" providerId="AD" clId="Web-{BAE31F80-C72F-069A-167D-77B4C3C3C10E}" dt="2025-02-21T07:51:20.880" v="278" actId="20577"/>
          <ac:spMkLst>
            <pc:docMk/>
            <pc:sldMk cId="925603994" sldId="271"/>
            <ac:spMk id="2" creationId="{CAE93CE7-19F8-BF79-69CA-16E2BB4496FB}"/>
          </ac:spMkLst>
        </pc:spChg>
        <pc:spChg chg="mod">
          <ac:chgData name="Benni Birkelbach (VML Germany GmbH)" userId="S::v-bebir@microsoft.com::0b3a36b3-a634-4a3c-b273-18dc78aeb1e4" providerId="AD" clId="Web-{BAE31F80-C72F-069A-167D-77B4C3C3C10E}" dt="2025-02-21T07:51:40.850" v="289" actId="20577"/>
          <ac:spMkLst>
            <pc:docMk/>
            <pc:sldMk cId="925603994" sldId="271"/>
            <ac:spMk id="4" creationId="{B0D3DC65-4507-8766-92CC-6C80D9FCD8C9}"/>
          </ac:spMkLst>
        </pc:spChg>
      </pc:sldChg>
      <pc:sldChg chg="modSp">
        <pc:chgData name="Benni Birkelbach (VML Germany GmbH)" userId="S::v-bebir@microsoft.com::0b3a36b3-a634-4a3c-b273-18dc78aeb1e4" providerId="AD" clId="Web-{BAE31F80-C72F-069A-167D-77B4C3C3C10E}" dt="2025-02-21T07:52:11.632" v="305" actId="20577"/>
        <pc:sldMkLst>
          <pc:docMk/>
          <pc:sldMk cId="3316923169" sldId="272"/>
        </pc:sldMkLst>
        <pc:spChg chg="mod">
          <ac:chgData name="Benni Birkelbach (VML Germany GmbH)" userId="S::v-bebir@microsoft.com::0b3a36b3-a634-4a3c-b273-18dc78aeb1e4" providerId="AD" clId="Web-{BAE31F80-C72F-069A-167D-77B4C3C3C10E}" dt="2025-02-21T07:51:46.412" v="290" actId="20577"/>
          <ac:spMkLst>
            <pc:docMk/>
            <pc:sldMk cId="3316923169" sldId="272"/>
            <ac:spMk id="2" creationId="{9189D772-1892-5B0D-7CFD-BE66FA8A8C8D}"/>
          </ac:spMkLst>
        </pc:spChg>
        <pc:spChg chg="mod">
          <ac:chgData name="Benni Birkelbach (VML Germany GmbH)" userId="S::v-bebir@microsoft.com::0b3a36b3-a634-4a3c-b273-18dc78aeb1e4" providerId="AD" clId="Web-{BAE31F80-C72F-069A-167D-77B4C3C3C10E}" dt="2025-02-21T07:52:11.632" v="305" actId="20577"/>
          <ac:spMkLst>
            <pc:docMk/>
            <pc:sldMk cId="3316923169" sldId="272"/>
            <ac:spMk id="4" creationId="{99ACC996-BC6C-6A3A-43C9-AC577800EEAD}"/>
          </ac:spMkLst>
        </pc:spChg>
      </pc:sldChg>
      <pc:sldChg chg="modSp">
        <pc:chgData name="Benni Birkelbach (VML Germany GmbH)" userId="S::v-bebir@microsoft.com::0b3a36b3-a634-4a3c-b273-18dc78aeb1e4" providerId="AD" clId="Web-{BAE31F80-C72F-069A-167D-77B4C3C3C10E}" dt="2025-02-21T07:52:43.320" v="322" actId="20577"/>
        <pc:sldMkLst>
          <pc:docMk/>
          <pc:sldMk cId="4118743054" sldId="273"/>
        </pc:sldMkLst>
        <pc:spChg chg="mod">
          <ac:chgData name="Benni Birkelbach (VML Germany GmbH)" userId="S::v-bebir@microsoft.com::0b3a36b3-a634-4a3c-b273-18dc78aeb1e4" providerId="AD" clId="Web-{BAE31F80-C72F-069A-167D-77B4C3C3C10E}" dt="2025-02-21T07:52:16.351" v="306" actId="20577"/>
          <ac:spMkLst>
            <pc:docMk/>
            <pc:sldMk cId="4118743054" sldId="273"/>
            <ac:spMk id="2" creationId="{5B4FFF70-AEAA-8063-9AE0-67F261AB96B7}"/>
          </ac:spMkLst>
        </pc:spChg>
        <pc:spChg chg="mod">
          <ac:chgData name="Benni Birkelbach (VML Germany GmbH)" userId="S::v-bebir@microsoft.com::0b3a36b3-a634-4a3c-b273-18dc78aeb1e4" providerId="AD" clId="Web-{BAE31F80-C72F-069A-167D-77B4C3C3C10E}" dt="2025-02-21T07:52:43.320" v="322" actId="20577"/>
          <ac:spMkLst>
            <pc:docMk/>
            <pc:sldMk cId="4118743054" sldId="273"/>
            <ac:spMk id="3" creationId="{42659980-144E-7432-7693-72FEFBC8BEAC}"/>
          </ac:spMkLst>
        </pc:spChg>
      </pc:sldChg>
      <pc:sldChg chg="modSp">
        <pc:chgData name="Benni Birkelbach (VML Germany GmbH)" userId="S::v-bebir@microsoft.com::0b3a36b3-a634-4a3c-b273-18dc78aeb1e4" providerId="AD" clId="Web-{BAE31F80-C72F-069A-167D-77B4C3C3C10E}" dt="2025-02-21T07:53:09.399" v="341" actId="20577"/>
        <pc:sldMkLst>
          <pc:docMk/>
          <pc:sldMk cId="487794267" sldId="274"/>
        </pc:sldMkLst>
        <pc:spChg chg="mod">
          <ac:chgData name="Benni Birkelbach (VML Germany GmbH)" userId="S::v-bebir@microsoft.com::0b3a36b3-a634-4a3c-b273-18dc78aeb1e4" providerId="AD" clId="Web-{BAE31F80-C72F-069A-167D-77B4C3C3C10E}" dt="2025-02-21T07:52:48.789" v="324" actId="20577"/>
          <ac:spMkLst>
            <pc:docMk/>
            <pc:sldMk cId="487794267" sldId="274"/>
            <ac:spMk id="2" creationId="{E56971CB-0963-EF2E-4AED-66C764FD9205}"/>
          </ac:spMkLst>
        </pc:spChg>
        <pc:spChg chg="mod">
          <ac:chgData name="Benni Birkelbach (VML Germany GmbH)" userId="S::v-bebir@microsoft.com::0b3a36b3-a634-4a3c-b273-18dc78aeb1e4" providerId="AD" clId="Web-{BAE31F80-C72F-069A-167D-77B4C3C3C10E}" dt="2025-02-21T07:53:09.399" v="341" actId="20577"/>
          <ac:spMkLst>
            <pc:docMk/>
            <pc:sldMk cId="487794267" sldId="274"/>
            <ac:spMk id="3" creationId="{D14602DC-DA21-F638-A4CE-65088329C05C}"/>
          </ac:spMkLst>
        </pc:spChg>
      </pc:sldChg>
      <pc:sldChg chg="modSp">
        <pc:chgData name="Benni Birkelbach (VML Germany GmbH)" userId="S::v-bebir@microsoft.com::0b3a36b3-a634-4a3c-b273-18dc78aeb1e4" providerId="AD" clId="Web-{BAE31F80-C72F-069A-167D-77B4C3C3C10E}" dt="2025-02-21T07:53:44.884" v="359" actId="20577"/>
        <pc:sldMkLst>
          <pc:docMk/>
          <pc:sldMk cId="4026431502" sldId="275"/>
        </pc:sldMkLst>
        <pc:spChg chg="mod">
          <ac:chgData name="Benni Birkelbach (VML Germany GmbH)" userId="S::v-bebir@microsoft.com::0b3a36b3-a634-4a3c-b273-18dc78aeb1e4" providerId="AD" clId="Web-{BAE31F80-C72F-069A-167D-77B4C3C3C10E}" dt="2025-02-21T07:53:14.024" v="342" actId="20577"/>
          <ac:spMkLst>
            <pc:docMk/>
            <pc:sldMk cId="4026431502" sldId="275"/>
            <ac:spMk id="2" creationId="{9D566D82-CF80-3940-2FEC-C4766796BB5C}"/>
          </ac:spMkLst>
        </pc:spChg>
        <pc:spChg chg="mod">
          <ac:chgData name="Benni Birkelbach (VML Germany GmbH)" userId="S::v-bebir@microsoft.com::0b3a36b3-a634-4a3c-b273-18dc78aeb1e4" providerId="AD" clId="Web-{BAE31F80-C72F-069A-167D-77B4C3C3C10E}" dt="2025-02-21T07:53:44.884" v="359" actId="20577"/>
          <ac:spMkLst>
            <pc:docMk/>
            <pc:sldMk cId="4026431502" sldId="275"/>
            <ac:spMk id="3" creationId="{870A5736-B614-EBC6-DF1B-3811081FC983}"/>
          </ac:spMkLst>
        </pc:spChg>
      </pc:sldChg>
      <pc:sldChg chg="modSp">
        <pc:chgData name="Benni Birkelbach (VML Germany GmbH)" userId="S::v-bebir@microsoft.com::0b3a36b3-a634-4a3c-b273-18dc78aeb1e4" providerId="AD" clId="Web-{BAE31F80-C72F-069A-167D-77B4C3C3C10E}" dt="2025-02-21T07:54:05.010" v="369" actId="20577"/>
        <pc:sldMkLst>
          <pc:docMk/>
          <pc:sldMk cId="2056931862" sldId="278"/>
        </pc:sldMkLst>
        <pc:spChg chg="mod">
          <ac:chgData name="Benni Birkelbach (VML Germany GmbH)" userId="S::v-bebir@microsoft.com::0b3a36b3-a634-4a3c-b273-18dc78aeb1e4" providerId="AD" clId="Web-{BAE31F80-C72F-069A-167D-77B4C3C3C10E}" dt="2025-02-21T07:53:55.353" v="361" actId="20577"/>
          <ac:spMkLst>
            <pc:docMk/>
            <pc:sldMk cId="2056931862" sldId="278"/>
            <ac:spMk id="2" creationId="{71225D3C-FE0B-ABBA-5089-033A5C8BEB9B}"/>
          </ac:spMkLst>
        </pc:spChg>
        <pc:spChg chg="mod">
          <ac:chgData name="Benni Birkelbach (VML Germany GmbH)" userId="S::v-bebir@microsoft.com::0b3a36b3-a634-4a3c-b273-18dc78aeb1e4" providerId="AD" clId="Web-{BAE31F80-C72F-069A-167D-77B4C3C3C10E}" dt="2025-02-21T07:54:05.010" v="369" actId="20577"/>
          <ac:spMkLst>
            <pc:docMk/>
            <pc:sldMk cId="2056931862" sldId="278"/>
            <ac:spMk id="4" creationId="{0C3A0585-6500-F114-E246-398675E2526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7C47E7-9C7E-4787-A65B-9DC56F44D18E}" type="datetimeFigureOut">
              <a:rPr lang="de-DE" smtClean="0"/>
              <a:t>20.02.2025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B07A5F-834F-48E9-9B14-07B224CA21B5}" type="slidenum">
              <a:rPr lang="de-DE" smtClean="0"/>
              <a:t>‹#›</a:t>
            </a:fld>
            <a:endParaRPr lang="de-DE"/>
          </a:p>
        </p:txBody>
      </p:sp>
    </p:spTree>
    <p:extLst>
      <p:ext uri="{BB962C8B-B14F-4D97-AF65-F5344CB8AC3E}">
        <p14:creationId xmlns:p14="http://schemas.microsoft.com/office/powerpoint/2010/main" val="3764786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
KI-generierte Inhalte sind möglicherweise falsch.</a:t>
            </a:r>
          </a:p>
        </p:txBody>
      </p:sp>
      <p:sp>
        <p:nvSpPr>
          <p:cNvPr id="4" name="Foliennummernplatzhalter 3"/>
          <p:cNvSpPr>
            <a:spLocks noGrp="1"/>
          </p:cNvSpPr>
          <p:nvPr>
            <p:ph type="sldNum" sz="quarter" idx="5"/>
          </p:nvPr>
        </p:nvSpPr>
        <p:spPr/>
        <p:txBody>
          <a:bodyPr/>
          <a:lstStyle/>
          <a:p>
            <a:fld id="{729524D3-7980-4A62-A931-5CD2AD35616E}" type="slidenum">
              <a:rPr lang="de-DE" smtClean="0"/>
              <a:t>1</a:t>
            </a:fld>
            <a:endParaRPr lang="de-DE"/>
          </a:p>
        </p:txBody>
      </p:sp>
    </p:spTree>
    <p:extLst>
      <p:ext uri="{BB962C8B-B14F-4D97-AF65-F5344CB8AC3E}">
        <p14:creationId xmlns:p14="http://schemas.microsoft.com/office/powerpoint/2010/main" val="1294414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Influencer-Marketing hat eine immense Macht. Die Unterstützung eines Produkts durch einen Fitness-Influencer verleiht Glaubwürdigkeit und weckt das Interesse der Followerschaft.
Original Content:
2. Influencer-Marketing: Die Macht des Influencer-Marketings kann gar nicht hoch genug eingeschätzt werden. Die Befürwortung des Produkts durch den Fitness-Influencer verlieh der Qualität und Wirksamkeit des Produkts Glaubwürdigkeit, was wiederum das Interesse der großen Followerschaft weckte.
</a:t>
            </a:r>
          </a:p>
        </p:txBody>
      </p:sp>
      <p:sp>
        <p:nvSpPr>
          <p:cNvPr id="4" name="Foliennummernplatzhalter 3"/>
          <p:cNvSpPr>
            <a:spLocks noGrp="1"/>
          </p:cNvSpPr>
          <p:nvPr>
            <p:ph type="sldNum" sz="quarter" idx="5"/>
          </p:nvPr>
        </p:nvSpPr>
        <p:spPr/>
        <p:txBody>
          <a:bodyPr/>
          <a:lstStyle/>
          <a:p>
            <a:fld id="{729524D3-7980-4A62-A931-5CD2AD35616E}" type="slidenum">
              <a:rPr lang="de-DE" smtClean="0"/>
              <a:t>10</a:t>
            </a:fld>
            <a:endParaRPr lang="de-DE"/>
          </a:p>
        </p:txBody>
      </p:sp>
    </p:spTree>
    <p:extLst>
      <p:ext uri="{BB962C8B-B14F-4D97-AF65-F5344CB8AC3E}">
        <p14:creationId xmlns:p14="http://schemas.microsoft.com/office/powerpoint/2010/main" val="4158522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Contoso Protein Plus ist bekannt für seinen leckeren und abwechslungsreichen Geschmack. Diese Eigenschaften haben das Produkt durch virale Inhalte attraktiver und verbraucherfreundlicher gemacht.
Original Content:
3. Geschmack und Geschmackssorten: Der Ruf von Contoso Protein Plus, lecker und abwechslungsreich zu sein, war ein wichtiges Verkaufsargument in den viralen Inhalten. Dies ließ das Produkt attraktiver und verbraucherfreundlicher erscheinen.
</a:t>
            </a:r>
          </a:p>
        </p:txBody>
      </p:sp>
      <p:sp>
        <p:nvSpPr>
          <p:cNvPr id="4" name="Foliennummernplatzhalter 3"/>
          <p:cNvSpPr>
            <a:spLocks noGrp="1"/>
          </p:cNvSpPr>
          <p:nvPr>
            <p:ph type="sldNum" sz="quarter" idx="5"/>
          </p:nvPr>
        </p:nvSpPr>
        <p:spPr/>
        <p:txBody>
          <a:bodyPr/>
          <a:lstStyle/>
          <a:p>
            <a:fld id="{729524D3-7980-4A62-A931-5CD2AD35616E}" type="slidenum">
              <a:rPr lang="de-DE" smtClean="0"/>
              <a:t>11</a:t>
            </a:fld>
            <a:endParaRPr lang="de-DE"/>
          </a:p>
        </p:txBody>
      </p:sp>
    </p:spTree>
    <p:extLst>
      <p:ext uri="{BB962C8B-B14F-4D97-AF65-F5344CB8AC3E}">
        <p14:creationId xmlns:p14="http://schemas.microsoft.com/office/powerpoint/2010/main" val="2086244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 wachsende Bewusstsein für Gesundheit und Fitness schafft einen Markt für Contoso Protein Plus. Immer mehr Menschen verfolgen eine Trainingsroutine und einen aktiven Lebensstil.
Original Content:
4. Gesundheits- und Fitnesstrends: Das ständig wachsende Bewusstsein für Gesundheit und Fitness, verbunden mit einer steigenden Anzahl von Menschen, die eine Trainingsroutine und einen aktiven Lebensstil verfolgen, hat einen empfänglichen Markt für ein Produkt wie Contoso Protein Plus geschaffen.
</a:t>
            </a:r>
          </a:p>
        </p:txBody>
      </p:sp>
      <p:sp>
        <p:nvSpPr>
          <p:cNvPr id="4" name="Foliennummernplatzhalter 3"/>
          <p:cNvSpPr>
            <a:spLocks noGrp="1"/>
          </p:cNvSpPr>
          <p:nvPr>
            <p:ph type="sldNum" sz="quarter" idx="5"/>
          </p:nvPr>
        </p:nvSpPr>
        <p:spPr/>
        <p:txBody>
          <a:bodyPr/>
          <a:lstStyle/>
          <a:p>
            <a:fld id="{729524D3-7980-4A62-A931-5CD2AD35616E}" type="slidenum">
              <a:rPr lang="de-DE" smtClean="0"/>
              <a:t>12</a:t>
            </a:fld>
            <a:endParaRPr lang="de-DE"/>
          </a:p>
        </p:txBody>
      </p:sp>
    </p:spTree>
    <p:extLst>
      <p:ext uri="{BB962C8B-B14F-4D97-AF65-F5344CB8AC3E}">
        <p14:creationId xmlns:p14="http://schemas.microsoft.com/office/powerpoint/2010/main" val="1351904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Verfügbarkeit des Produkts über verschiedene Onlinehändler hat den Hype weiter angeheizt. Online-Plattformen boten bequemen Einkauf, unterstützt durch die Empfehlung des Influencers.
Original Content:
5. Einfache Verfügbarkeit: Die Verfügbarkeit des Produkts über verschiedene Onlinehändler hat den Hype weiter angeheizt. Online-Plattformen boten die Möglichkeit des bequemen Einkaufs, was durch die Empfehlung des Influencers noch untermauert wurde.
</a:t>
            </a:r>
          </a:p>
        </p:txBody>
      </p:sp>
      <p:sp>
        <p:nvSpPr>
          <p:cNvPr id="4" name="Foliennummernplatzhalter 3"/>
          <p:cNvSpPr>
            <a:spLocks noGrp="1"/>
          </p:cNvSpPr>
          <p:nvPr>
            <p:ph type="sldNum" sz="quarter" idx="5"/>
          </p:nvPr>
        </p:nvSpPr>
        <p:spPr/>
        <p:txBody>
          <a:bodyPr/>
          <a:lstStyle/>
          <a:p>
            <a:fld id="{729524D3-7980-4A62-A931-5CD2AD35616E}" type="slidenum">
              <a:rPr lang="de-DE" smtClean="0"/>
              <a:t>13</a:t>
            </a:fld>
            <a:endParaRPr lang="de-DE"/>
          </a:p>
        </p:txBody>
      </p:sp>
    </p:spTree>
    <p:extLst>
      <p:ext uri="{BB962C8B-B14F-4D97-AF65-F5344CB8AC3E}">
        <p14:creationId xmlns:p14="http://schemas.microsoft.com/office/powerpoint/2010/main" val="1590693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Mehrere Verbraucher und Fitnessbegeisterte teilten ihre positiven Erfahrungen mit Contoso Protein Plus in sozialen Netzwerken. Diese nutzergenerierten Inhalte trugen zur Glaubwürdigkeit des Produkts bei und halfen, eine solide Onlinecommunity dafür zu etablieren.
Original Content:
6. Positive Bewertungen und Empfehlungen: Das Reel war kein Einzelfall. Mehrere Verbraucher und Fitnessbegeisterte teilten ihre positiven Erfahrungen mit Contoso Protein Plus in sozialen Netzwerken. Diese nutzergenerierten Inhalte trugen zur Glaubwürdigkeit des Produkts bei und halfen, eine solide Onlinecommunity dafür zu etablieren.
</a:t>
            </a:r>
          </a:p>
        </p:txBody>
      </p:sp>
      <p:sp>
        <p:nvSpPr>
          <p:cNvPr id="4" name="Foliennummernplatzhalter 3"/>
          <p:cNvSpPr>
            <a:spLocks noGrp="1"/>
          </p:cNvSpPr>
          <p:nvPr>
            <p:ph type="sldNum" sz="quarter" idx="5"/>
          </p:nvPr>
        </p:nvSpPr>
        <p:spPr/>
        <p:txBody>
          <a:bodyPr/>
          <a:lstStyle/>
          <a:p>
            <a:fld id="{729524D3-7980-4A62-A931-5CD2AD35616E}" type="slidenum">
              <a:rPr lang="de-DE" smtClean="0"/>
              <a:t>14</a:t>
            </a:fld>
            <a:endParaRPr lang="de-DE"/>
          </a:p>
        </p:txBody>
      </p:sp>
    </p:spTree>
    <p:extLst>
      <p:ext uri="{BB962C8B-B14F-4D97-AF65-F5344CB8AC3E}">
        <p14:creationId xmlns:p14="http://schemas.microsoft.com/office/powerpoint/2010/main" val="13482448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Social Media-Plattformen fördern die schnelle Verbreitung von Trends durch Mundpropaganda. Nutzer teilen ihre Erfahrungen und inspirieren andere, das Produkt auszuprobieren.
Original Content:
7. Mundpropaganda: Social Media-Plattformen fördern die schnelle Verbreitung von Trends durch Mundpropaganda. Nutzer, die das Produkt ausprobiert haben, berichteten über ihre Erfahrungen und inspirierten so weitere Personen, es ihnen gleichzutun.
</a:t>
            </a:r>
          </a:p>
        </p:txBody>
      </p:sp>
      <p:sp>
        <p:nvSpPr>
          <p:cNvPr id="4" name="Foliennummernplatzhalter 3"/>
          <p:cNvSpPr>
            <a:spLocks noGrp="1"/>
          </p:cNvSpPr>
          <p:nvPr>
            <p:ph type="sldNum" sz="quarter" idx="5"/>
          </p:nvPr>
        </p:nvSpPr>
        <p:spPr/>
        <p:txBody>
          <a:bodyPr/>
          <a:lstStyle/>
          <a:p>
            <a:fld id="{729524D3-7980-4A62-A931-5CD2AD35616E}" type="slidenum">
              <a:rPr lang="de-DE" smtClean="0"/>
              <a:t>15</a:t>
            </a:fld>
            <a:endParaRPr lang="de-DE"/>
          </a:p>
        </p:txBody>
      </p:sp>
    </p:spTree>
    <p:extLst>
      <p:ext uri="{BB962C8B-B14F-4D97-AF65-F5344CB8AC3E}">
        <p14:creationId xmlns:p14="http://schemas.microsoft.com/office/powerpoint/2010/main" val="11027428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Contoso Protein Plus hat durch ein virales Reel und den Hype in sozialen Netzwerken einen Verkaufsanstieg und gesteigerte Markenbekanntheit erlebt. Es ist zur trendigen Wahl für Fitness- und Ernährungsroutinen geworden, unterstützt durch das aktive Marketingteam.
Original Content:
Auswirkungen auf die Marktposition von Contoso Protein Plus
Infolge dieses viralen Reels und des anschließenden Hypes in sozialen Netzwerken hat Contoso Protein Plus einen bemerkenswerten Anstieg der Verkaufszahlen und der Markenbekanntheit erfahren. Es hat sich als trendige, erste Wahl für diejenigen erwiesen, die ihre Fitness- und Ernährungsroutinen ergänzen wollen. Das Marketingteam der Marke hat sich aktiv mit dem viralen Inhalt beschäftigt, um seine Reichweite und Auswirkung zu verstärken.
</a:t>
            </a:r>
          </a:p>
        </p:txBody>
      </p:sp>
      <p:sp>
        <p:nvSpPr>
          <p:cNvPr id="4" name="Foliennummernplatzhalter 3"/>
          <p:cNvSpPr>
            <a:spLocks noGrp="1"/>
          </p:cNvSpPr>
          <p:nvPr>
            <p:ph type="sldNum" sz="quarter" idx="5"/>
          </p:nvPr>
        </p:nvSpPr>
        <p:spPr/>
        <p:txBody>
          <a:bodyPr/>
          <a:lstStyle/>
          <a:p>
            <a:fld id="{729524D3-7980-4A62-A931-5CD2AD35616E}" type="slidenum">
              <a:rPr lang="de-DE" smtClean="0"/>
              <a:t>16</a:t>
            </a:fld>
            <a:endParaRPr lang="de-DE"/>
          </a:p>
        </p:txBody>
      </p:sp>
    </p:spTree>
    <p:extLst>
      <p:ext uri="{BB962C8B-B14F-4D97-AF65-F5344CB8AC3E}">
        <p14:creationId xmlns:p14="http://schemas.microsoft.com/office/powerpoint/2010/main" val="17139340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Contoso Protein Plus erlebte durch ein virales Reel und den Hype in sozialen Netzwerken einen Verkaufsanstieg. Es wurde zur trendigen Wahl für Fitness- und Ernährungsroutinen. Das Marketingteam verstärkte aktiv die Reichweite des viralen Inhalts.
Original Content:
Infolge dieses viralen Reels und des anschließenden Hypes in sozialen Netzwerken hat Contoso Protein Plus einen bemerkenswerten Anstieg der Verkaufszahlen und der Markenbekanntheit erfahren. Es hat sich als trendige, erste Wahl für diejenigen erwiesen, die ihre Fitness- und Ernährungsroutinen ergänzen wollen. Das Marketingteam der Marke hat sich aktiv mit dem viralen Inhalt beschäftigt, um seine Reichweite und Auswirkung zu verstärken.
</a:t>
            </a:r>
          </a:p>
        </p:txBody>
      </p:sp>
      <p:sp>
        <p:nvSpPr>
          <p:cNvPr id="4" name="Foliennummernplatzhalter 3"/>
          <p:cNvSpPr>
            <a:spLocks noGrp="1"/>
          </p:cNvSpPr>
          <p:nvPr>
            <p:ph type="sldNum" sz="quarter" idx="5"/>
          </p:nvPr>
        </p:nvSpPr>
        <p:spPr/>
        <p:txBody>
          <a:bodyPr/>
          <a:lstStyle/>
          <a:p>
            <a:fld id="{729524D3-7980-4A62-A931-5CD2AD35616E}" type="slidenum">
              <a:rPr lang="de-DE" smtClean="0"/>
              <a:t>17</a:t>
            </a:fld>
            <a:endParaRPr lang="de-DE"/>
          </a:p>
        </p:txBody>
      </p:sp>
    </p:spTree>
    <p:extLst>
      <p:ext uri="{BB962C8B-B14F-4D97-AF65-F5344CB8AC3E}">
        <p14:creationId xmlns:p14="http://schemas.microsoft.com/office/powerpoint/2010/main" val="33898615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Soziale Netzwerke beeinflussen Verbraucherentscheidungen und schaffen Trends. Contoso Protein Plus zeigt das Potenzial von viralen Inhalten und Influencer-Marketing. Die Fitnessbranche floriert, und Social-Media-Trends ändern sich schnell. Die Westküste könnte eine landesweite Einführung unterstützen.
Original Content:
Zusammenfassung
Die Macht von sozialen Netzwerken bei der Beeinflussung von Verbraucherentscheidungen und der Schaffung von Trends darf nicht unterschätzt werden. Der jüngste Popularitätsschub von Contoso Protein Plus ist ein Beweis für das Potenzial von viralen Inhalten und Influencer-Marketing im digitalen Zeitalter. Da die Fitness- und Gesundheitsbranche weiterhin floriert, ist es wahrscheinlich, dass Contoso Protein Plus seine neu gewonnene Bedeutung auf dem Markt in absehbarer Zukunft beibehalten wird.
Es gilt zu beachten, dass sich Social-Media-Trends dynamisch entwickeln und dass sich die Schlagkraft eines viralen Reels schnell ändern kann. Für den Erfolg einer Marke ist es im digitalen Zeitalter jedoch entscheidend, mit den neuesten Trends und Verbraucherpräferenzen Schritt zu halten. Vielleicht wird die Ausweitung der Reichweite des Produkts auf die Westküste, eine Hochburg des Fitnessmarkts, einen weiteren Beweis für die Durchführbarkeit einer landesweiten Einführung des Produkts liefern. Wenn das Produkt sein derzeitiges Verkaufstempo in der Welt der Gesundheits- und Fitnessbranche beibehalten kann, ist es vielleicht reif für eine nationale Vermarktung.
</a:t>
            </a:r>
          </a:p>
        </p:txBody>
      </p:sp>
      <p:sp>
        <p:nvSpPr>
          <p:cNvPr id="4" name="Foliennummernplatzhalter 3"/>
          <p:cNvSpPr>
            <a:spLocks noGrp="1"/>
          </p:cNvSpPr>
          <p:nvPr>
            <p:ph type="sldNum" sz="quarter" idx="5"/>
          </p:nvPr>
        </p:nvSpPr>
        <p:spPr/>
        <p:txBody>
          <a:bodyPr/>
          <a:lstStyle/>
          <a:p>
            <a:fld id="{729524D3-7980-4A62-A931-5CD2AD35616E}" type="slidenum">
              <a:rPr lang="de-DE" smtClean="0"/>
              <a:t>18</a:t>
            </a:fld>
            <a:endParaRPr lang="de-DE"/>
          </a:p>
        </p:txBody>
      </p:sp>
    </p:spTree>
    <p:extLst>
      <p:ext uri="{BB962C8B-B14F-4D97-AF65-F5344CB8AC3E}">
        <p14:creationId xmlns:p14="http://schemas.microsoft.com/office/powerpoint/2010/main" val="25912501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Soziale Netzwerke beeinflussen Verbraucherentscheidungen und schaffen Trends. Contoso Protein Plus zeigt das Potenzial von viralen Inhalten und Influencer-Marketing. Die Fitness- und Gesundheitsbranche wird weiterhin wachsen, und Contoso Protein Plus wird seine Marktstellung voraussichtlich beibehalten.
Original Content:
Die Macht von sozialen Netzwerken bei der Beeinflussung von Verbraucherentscheidungen und der Schaffung von Trends darf nicht unterschätzt werden. Der jüngste Popularitätsschub von Contoso Protein Plus ist ein Beweis für das Potenzial von viralen Inhalten und Influencer-Marketing im digitalen Zeitalter. Da die Fitness- und Gesundheitsbranche weiterhin floriert, ist es wahrscheinlich, dass Contoso Protein Plus seine neu gewonnene Bedeutung auf dem Markt in absehbarer Zukunft beibehalten wird.
</a:t>
            </a:r>
          </a:p>
        </p:txBody>
      </p:sp>
      <p:sp>
        <p:nvSpPr>
          <p:cNvPr id="4" name="Foliennummernplatzhalter 3"/>
          <p:cNvSpPr>
            <a:spLocks noGrp="1"/>
          </p:cNvSpPr>
          <p:nvPr>
            <p:ph type="sldNum" sz="quarter" idx="5"/>
          </p:nvPr>
        </p:nvSpPr>
        <p:spPr/>
        <p:txBody>
          <a:bodyPr/>
          <a:lstStyle/>
          <a:p>
            <a:fld id="{729524D3-7980-4A62-A931-5CD2AD35616E}" type="slidenum">
              <a:rPr lang="de-DE" smtClean="0"/>
              <a:t>19</a:t>
            </a:fld>
            <a:endParaRPr lang="de-DE"/>
          </a:p>
        </p:txBody>
      </p:sp>
    </p:spTree>
    <p:extLst>
      <p:ext uri="{BB962C8B-B14F-4D97-AF65-F5344CB8AC3E}">
        <p14:creationId xmlns:p14="http://schemas.microsoft.com/office/powerpoint/2010/main" val="41541373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Tagesordnung
* Einführung
    * Einführung in Contoso Protein Plus
    * Berichtsdatum
* Das virale Reel
* Schlüsselfaktoren hinter dem Hype
    * Ansprechender Inhalt
    * Influencer-Marketing
    * Geschmack und Geschmackssorten
    * Gesundheits- und Fitnesstrends
    * Einfache Verfügbarkeit
    * Positive Bewertungen und Empfehlungen
    * Mundpropaganda
* Anstieg der Verkaufszahlen
* Zusammenfassung
    * Einfluss von sozialen Netzwerken
    * Zukunftsaussichten
</a:t>
            </a:r>
          </a:p>
        </p:txBody>
      </p:sp>
      <p:sp>
        <p:nvSpPr>
          <p:cNvPr id="4" name="Foliennummernplatzhalter 3"/>
          <p:cNvSpPr>
            <a:spLocks noGrp="1"/>
          </p:cNvSpPr>
          <p:nvPr>
            <p:ph type="sldNum" sz="quarter" idx="5"/>
          </p:nvPr>
        </p:nvSpPr>
        <p:spPr/>
        <p:txBody>
          <a:bodyPr/>
          <a:lstStyle/>
          <a:p>
            <a:fld id="{729524D3-7980-4A62-A931-5CD2AD35616E}" type="slidenum">
              <a:rPr lang="de-DE" smtClean="0"/>
              <a:t>2</a:t>
            </a:fld>
            <a:endParaRPr lang="de-DE"/>
          </a:p>
        </p:txBody>
      </p:sp>
    </p:spTree>
    <p:extLst>
      <p:ext uri="{BB962C8B-B14F-4D97-AF65-F5344CB8AC3E}">
        <p14:creationId xmlns:p14="http://schemas.microsoft.com/office/powerpoint/2010/main" val="6080091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Social-Media-Trends entwickeln sich dynamisch, und virale Reels können schnell an Schlagkraft verlieren. Marken müssen sich an Trends und Verbraucherpräferenzen anpassen. Die Westküste als Fitnesshochburg könnte die landesweite Einführung des Produkts unterstützen. Bei konstantem Verkaufstempo ist eine nationale Vermarktung möglich.
Original Content:
Es gilt zu beachten, dass sich Social-Media-Trends dynamisch entwickeln und dass sich die Schlagkraft eines viralen Reels schnell ändern kann. Für den Erfolg einer Marke ist es im digitalen Zeitalter jedoch entscheidend, mit den neuesten Trends und Verbraucherpräferenzen Schritt zu halten. Vielleicht wird die Ausweitung der Reichweite des Produkts auf die Westküste, eine Hochburg des Fitnessmarkts, einen weiteren Beweis für die Durchführbarkeit einer landesweiten Einführung des Produkts liefern. Wenn das Produkt sein derzeitiges Verkaufstempo in der Welt der Gesundheits- und Fitnessbranche beibehalten kann, ist es vielleicht reif für eine nationale Vermarktung.
</a:t>
            </a:r>
          </a:p>
        </p:txBody>
      </p:sp>
      <p:sp>
        <p:nvSpPr>
          <p:cNvPr id="4" name="Foliennummernplatzhalter 3"/>
          <p:cNvSpPr>
            <a:spLocks noGrp="1"/>
          </p:cNvSpPr>
          <p:nvPr>
            <p:ph type="sldNum" sz="quarter" idx="5"/>
          </p:nvPr>
        </p:nvSpPr>
        <p:spPr/>
        <p:txBody>
          <a:bodyPr/>
          <a:lstStyle/>
          <a:p>
            <a:fld id="{729524D3-7980-4A62-A931-5CD2AD35616E}" type="slidenum">
              <a:rPr lang="de-DE" smtClean="0"/>
              <a:t>20</a:t>
            </a:fld>
            <a:endParaRPr lang="de-DE"/>
          </a:p>
        </p:txBody>
      </p:sp>
    </p:spTree>
    <p:extLst>
      <p:ext uri="{BB962C8B-B14F-4D97-AF65-F5344CB8AC3E}">
        <p14:creationId xmlns:p14="http://schemas.microsoft.com/office/powerpoint/2010/main" val="2935241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Folie widmet sich der Frage- und Antwortrunde, in der das Publikum die Möglichkeit hat, Fragen zu stellen. Wir ermutigen die Teilnehmer, ihre Gedanken und Anregungen zu teilen. Diese Interaktion ist wichtig, um sicherzustellen, dass alle Punkte aus der Präsentation klar sind und um wertvolles Feedback zu erhalten, das in zukünftige Präsentationen einfließen kann.</a:t>
            </a:r>
          </a:p>
        </p:txBody>
      </p:sp>
      <p:sp>
        <p:nvSpPr>
          <p:cNvPr id="4" name="Foliennummernplatzhalter 3"/>
          <p:cNvSpPr>
            <a:spLocks noGrp="1"/>
          </p:cNvSpPr>
          <p:nvPr>
            <p:ph type="sldNum" sz="quarter" idx="5"/>
          </p:nvPr>
        </p:nvSpPr>
        <p:spPr/>
        <p:txBody>
          <a:bodyPr/>
          <a:lstStyle/>
          <a:p>
            <a:fld id="{61B07A5F-834F-48E9-9B14-07B224CA21B5}" type="slidenum">
              <a:rPr lang="de-DE" smtClean="0"/>
              <a:t>21</a:t>
            </a:fld>
            <a:endParaRPr lang="de-DE"/>
          </a:p>
        </p:txBody>
      </p:sp>
    </p:spTree>
    <p:extLst>
      <p:ext uri="{BB962C8B-B14F-4D97-AF65-F5344CB8AC3E}">
        <p14:creationId xmlns:p14="http://schemas.microsoft.com/office/powerpoint/2010/main" val="3887578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Contoso Protein Plus ist eine Social-Media-Sensation. Ein Video hat die Nachfrage gesteigert. Derzeit wird es nur im Südwesten der USA verkauft. Contoso Beverage Ltd. analysiert die Markttrends und entscheidet über eine nationale Einführung.
Original Content:
Markttrendbericht: Contoso Protein Plus
Die neue Social-Media-Sensation
Berichtsdatum: 22. Januar 2024
In den letzten Wochen hat sich Contoso Protein Plus zu einer großen Sensation in sozialen Netzwerken entwickelt, und die Marke nutzt die nach der Veröffentlichung eines Videos entstandene Popularitätswelle. In dieser Trendanalyse werden die wichtigsten Faktoren untersucht, die zum plötzlichen Anstieg der Nachfrage nach Contoso Protein Plus beitragen. Heute hat Contoso Beverage Ltd. den Verkauf von Contoso Protein Plus auf den Südwesten der USA beschränkt, wo das Unternehmen seinen Sitz hat. Angesichts des Markttrends für dieses Produkt muss Contoso entscheiden, ob es rentabel ist, dieses Produkt auf nationaler Ebene anzubieten.
</a:t>
            </a:r>
          </a:p>
        </p:txBody>
      </p:sp>
      <p:sp>
        <p:nvSpPr>
          <p:cNvPr id="4" name="Foliennummernplatzhalter 3"/>
          <p:cNvSpPr>
            <a:spLocks noGrp="1"/>
          </p:cNvSpPr>
          <p:nvPr>
            <p:ph type="sldNum" sz="quarter" idx="5"/>
          </p:nvPr>
        </p:nvSpPr>
        <p:spPr/>
        <p:txBody>
          <a:bodyPr/>
          <a:lstStyle/>
          <a:p>
            <a:fld id="{729524D3-7980-4A62-A931-5CD2AD35616E}" type="slidenum">
              <a:rPr lang="de-DE" smtClean="0"/>
              <a:t>3</a:t>
            </a:fld>
            <a:endParaRPr lang="de-DE"/>
          </a:p>
        </p:txBody>
      </p:sp>
    </p:spTree>
    <p:extLst>
      <p:ext uri="{BB962C8B-B14F-4D97-AF65-F5344CB8AC3E}">
        <p14:creationId xmlns:p14="http://schemas.microsoft.com/office/powerpoint/2010/main" val="3652098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Contoso Protein Plus wurde in sozialen Netzwerken sehr beliebt. Ein Video führte zu einer Popularitätswelle. Der Verkauf ist derzeit auf den Südwesten der USA beschränkt. Contoso überlegt, das Produkt national anzubieten.
Original Content:
In den letzten Wochen hat sich Contoso Protein Plus zu einer großen Sensation in sozialen Netzwerken entwickelt, und die Marke nutzt die nach der Veröffentlichung eines Videos entstandene Popularitätswelle. In dieser Trendanalyse werden die wichtigsten Faktoren untersucht, die zum plötzlichen Anstieg der Nachfrage nach Contoso Protein Plus beitragen. Heute hat Contoso Beverage Ltd. den Verkauf von Contoso Protein Plus auf den Südwesten der USA beschränkt, wo das Unternehmen seinen Sitz hat. Angesichts des Markttrends für dieses Produkt muss Contoso entscheiden, ob es rentabel ist, dieses Produkt auf nationaler Ebene anzubieten.
</a:t>
            </a:r>
          </a:p>
        </p:txBody>
      </p:sp>
      <p:sp>
        <p:nvSpPr>
          <p:cNvPr id="4" name="Foliennummernplatzhalter 3"/>
          <p:cNvSpPr>
            <a:spLocks noGrp="1"/>
          </p:cNvSpPr>
          <p:nvPr>
            <p:ph type="sldNum" sz="quarter" idx="5"/>
          </p:nvPr>
        </p:nvSpPr>
        <p:spPr/>
        <p:txBody>
          <a:bodyPr/>
          <a:lstStyle/>
          <a:p>
            <a:fld id="{729524D3-7980-4A62-A931-5CD2AD35616E}" type="slidenum">
              <a:rPr lang="de-DE" smtClean="0"/>
              <a:t>4</a:t>
            </a:fld>
            <a:endParaRPr lang="de-DE"/>
          </a:p>
        </p:txBody>
      </p:sp>
    </p:spTree>
    <p:extLst>
      <p:ext uri="{BB962C8B-B14F-4D97-AF65-F5344CB8AC3E}">
        <p14:creationId xmlns:p14="http://schemas.microsoft.com/office/powerpoint/2010/main" val="3237469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 Berichtsdatum ist der 22. Januar 2024.
Original Content:
Berichtsdatum: 22. Januar 2024
</a:t>
            </a:r>
          </a:p>
        </p:txBody>
      </p:sp>
      <p:sp>
        <p:nvSpPr>
          <p:cNvPr id="4" name="Foliennummernplatzhalter 3"/>
          <p:cNvSpPr>
            <a:spLocks noGrp="1"/>
          </p:cNvSpPr>
          <p:nvPr>
            <p:ph type="sldNum" sz="quarter" idx="5"/>
          </p:nvPr>
        </p:nvSpPr>
        <p:spPr/>
        <p:txBody>
          <a:bodyPr/>
          <a:lstStyle/>
          <a:p>
            <a:fld id="{729524D3-7980-4A62-A931-5CD2AD35616E}" type="slidenum">
              <a:rPr lang="de-DE" smtClean="0"/>
              <a:t>5</a:t>
            </a:fld>
            <a:endParaRPr lang="de-DE"/>
          </a:p>
        </p:txBody>
      </p:sp>
    </p:spTree>
    <p:extLst>
      <p:ext uri="{BB962C8B-B14F-4D97-AF65-F5344CB8AC3E}">
        <p14:creationId xmlns:p14="http://schemas.microsoft.com/office/powerpoint/2010/main" val="557757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Ein virales Video auf Instagram und TikTok, in dem ein Fitness-Influencer den Geschmack und die Wirksamkeit von Contoso Protein Plus hervorhebt, führte zu einem enormen Anstieg der Nachfrage. Das Video zeigt die nahtlose Integration des Produkts in die tägliche Fitnessroutine und fand großen Anklang beim Publikum.
Original Content:
Das virale Reel
Der Auslöser für den rasanten Anstieg der Nachfrage nach Contoso Protein Plus ist auf ein fesselndes und einflussreiches Video zurückzuführen, das auf Social-Media-Plattformen, insbesondere Instagram und TikTok, gepostet wurde. Das Video zeigt einen Fitness-Influencer, der den Geschmack, die Wirksamkeit und die Vielseitigkeit des Produkts hervorhebt. Die fesselnden Inhalte zeigten, wie der Influencer Contoso Protein Plus nahtlos in die tägliche Fitnessroutine integriert. Dies fand bei einem breiten Publikum Anklang.
</a:t>
            </a:r>
          </a:p>
        </p:txBody>
      </p:sp>
      <p:sp>
        <p:nvSpPr>
          <p:cNvPr id="4" name="Foliennummernplatzhalter 3"/>
          <p:cNvSpPr>
            <a:spLocks noGrp="1"/>
          </p:cNvSpPr>
          <p:nvPr>
            <p:ph type="sldNum" sz="quarter" idx="5"/>
          </p:nvPr>
        </p:nvSpPr>
        <p:spPr/>
        <p:txBody>
          <a:bodyPr/>
          <a:lstStyle/>
          <a:p>
            <a:fld id="{729524D3-7980-4A62-A931-5CD2AD35616E}" type="slidenum">
              <a:rPr lang="de-DE" smtClean="0"/>
              <a:t>6</a:t>
            </a:fld>
            <a:endParaRPr lang="de-DE"/>
          </a:p>
        </p:txBody>
      </p:sp>
    </p:spTree>
    <p:extLst>
      <p:ext uri="{BB962C8B-B14F-4D97-AF65-F5344CB8AC3E}">
        <p14:creationId xmlns:p14="http://schemas.microsoft.com/office/powerpoint/2010/main" val="3341430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Ein Video auf Instagram und TikTok zeigt einen Fitness-Influencer, der den Geschmack, die Wirksamkeit und die Vielseitigkeit von Contoso Protein Plus hervorhebt. Dies führte zu einem Anstieg der Nachfrage.
Original Content:
Der Auslöser für den rasanten Anstieg der Nachfrage nach Contoso Protein Plus ist auf ein fesselndes und einflussreiches Video zurückzuführen, das auf Social-Media-Plattformen, insbesondere Instagram und TikTok, gepostet wurde. Das Video zeigt einen Fitness-Influencer, der den Geschmack, die Wirksamkeit und die Vielseitigkeit des Produkts hervorhebt. Die fesselnden Inhalte zeigten, wie der Influencer Contoso Protein Plus nahtlos in die tägliche Fitnessroutine integriert. Dies fand bei einem breiten Publikum Anklang.
</a:t>
            </a:r>
          </a:p>
        </p:txBody>
      </p:sp>
      <p:sp>
        <p:nvSpPr>
          <p:cNvPr id="4" name="Foliennummernplatzhalter 3"/>
          <p:cNvSpPr>
            <a:spLocks noGrp="1"/>
          </p:cNvSpPr>
          <p:nvPr>
            <p:ph type="sldNum" sz="quarter" idx="5"/>
          </p:nvPr>
        </p:nvSpPr>
        <p:spPr/>
        <p:txBody>
          <a:bodyPr/>
          <a:lstStyle/>
          <a:p>
            <a:fld id="{729524D3-7980-4A62-A931-5CD2AD35616E}" type="slidenum">
              <a:rPr lang="de-DE" smtClean="0"/>
              <a:t>7</a:t>
            </a:fld>
            <a:endParaRPr lang="de-DE"/>
          </a:p>
        </p:txBody>
      </p:sp>
    </p:spTree>
    <p:extLst>
      <p:ext uri="{BB962C8B-B14F-4D97-AF65-F5344CB8AC3E}">
        <p14:creationId xmlns:p14="http://schemas.microsoft.com/office/powerpoint/2010/main" val="945698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Der Hype um Contoso Protein Plus wurde durch ansprechende Inhalte, Influencer-Marketing, leckere Geschmackssorten, Gesundheits- und Fitnesstrends, einfache Verfügbarkeit, positive Bewertungen und Mundpropaganda gefördert.
Original Content:
Schlüsselfaktoren hinter dem Hype
1. Ansprechender Inhalt: Das virale Reel vermittelte erfolgreich die Attraktivität des Produkts durch ansprechende Visuals und informative Inhalte. Das Video fesselte die Zuschauer, indem es zeigte, wie einfach sich Contoso Protein Plus in ein tägliches Fitnessprogramm integrieren lässt.
2. Influencer-Marketing: Die Macht des Influencer-Marketings kann gar nicht hoch genug eingeschätzt werden. Die Befürwortung des Produkts durch den Fitness-Influencer verlieh der Qualität und Wirksamkeit des Produkts Glaubwürdigkeit, was wiederum das Interesse der großen Followerschaft weckte.
3. Geschmack und Geschmackssorten: Der Ruf von Contoso Protein Plus, lecker und abwechslungsreich zu sein, war ein wichtiges Verkaufsargument in den viralen Inhalten. Dies ließ das Produkt attraktiver und verbraucherfreundlicher erscheinen.
4. Gesundheits- und Fitnesstrends: Das ständig wachsende Bewusstsein für Gesundheit und Fitness, verbunden mit einer steigenden Anzahl von Menschen, die eine Trainingsroutine und einen aktiven Lebensstil verfolgen, hat einen empfänglichen Markt für ein Produkt wie Contoso Protein Plus geschaffen.
5. Einfache Verfügbarkeit: Die Verfügbarkeit des Produkts über verschiedene Onlinehändler hat den Hype weiter angeheizt. Online-Plattformen boten die Möglichkeit des bequemen Einkaufs, was durch die Empfehlung des Influencers noch untermauert wurde.
6. Positive Bewertungen und Empfehlungen: Das Reel war kein Einzelfall. Mehrere Verbraucher und Fitnessbegeisterte teilten ihre positiven Erfahrungen mit Contoso Protein Plus in sozialen Netzwerken. Diese nutzergenerierten Inhalte trugen zur Glaubwürdigkeit des Produkts bei und halfen, eine solide Onlinecommunity dafür zu etablieren.
7. Mundpropaganda: Social Media-Plattformen fördern die schnelle Verbreitung von Trends durch Mundpropaganda. Nutzer, die das Produkt ausprobiert haben, berichteten über ihre Erfahrungen und inspirierten so weitere Personen, es ihnen gleichzutun.
</a:t>
            </a:r>
          </a:p>
        </p:txBody>
      </p:sp>
      <p:sp>
        <p:nvSpPr>
          <p:cNvPr id="4" name="Foliennummernplatzhalter 3"/>
          <p:cNvSpPr>
            <a:spLocks noGrp="1"/>
          </p:cNvSpPr>
          <p:nvPr>
            <p:ph type="sldNum" sz="quarter" idx="5"/>
          </p:nvPr>
        </p:nvSpPr>
        <p:spPr/>
        <p:txBody>
          <a:bodyPr/>
          <a:lstStyle/>
          <a:p>
            <a:fld id="{729524D3-7980-4A62-A931-5CD2AD35616E}" type="slidenum">
              <a:rPr lang="de-DE" smtClean="0"/>
              <a:t>8</a:t>
            </a:fld>
            <a:endParaRPr lang="de-DE"/>
          </a:p>
        </p:txBody>
      </p:sp>
    </p:spTree>
    <p:extLst>
      <p:ext uri="{BB962C8B-B14F-4D97-AF65-F5344CB8AC3E}">
        <p14:creationId xmlns:p14="http://schemas.microsoft.com/office/powerpoint/2010/main" val="2530724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 virale Reel von Contoso Protein Plus vermittelte erfolgreich die Attraktivität des Produkts durch ansprechende Visuals und informative Inhalte. Es zeigte, wie einfach sich das Produkt in ein tägliches Fitnessprogramm integrieren lässt.
Original Content:
1. Ansprechender Inhalt: Das virale Reel vermittelte erfolgreich die Attraktivität des Produkts durch ansprechende Visuals und informative Inhalte. Das Video fesselte die Zuschauer, indem es zeigte, wie einfach sich Contoso Protein Plus in ein tägliches Fitnessprogramm integrieren lässt.
</a:t>
            </a:r>
          </a:p>
        </p:txBody>
      </p:sp>
      <p:sp>
        <p:nvSpPr>
          <p:cNvPr id="4" name="Foliennummernplatzhalter 3"/>
          <p:cNvSpPr>
            <a:spLocks noGrp="1"/>
          </p:cNvSpPr>
          <p:nvPr>
            <p:ph type="sldNum" sz="quarter" idx="5"/>
          </p:nvPr>
        </p:nvSpPr>
        <p:spPr/>
        <p:txBody>
          <a:bodyPr/>
          <a:lstStyle/>
          <a:p>
            <a:fld id="{729524D3-7980-4A62-A931-5CD2AD35616E}" type="slidenum">
              <a:rPr lang="de-DE" smtClean="0"/>
              <a:t>9</a:t>
            </a:fld>
            <a:endParaRPr lang="de-DE"/>
          </a:p>
        </p:txBody>
      </p:sp>
    </p:spTree>
    <p:extLst>
      <p:ext uri="{BB962C8B-B14F-4D97-AF65-F5344CB8AC3E}">
        <p14:creationId xmlns:p14="http://schemas.microsoft.com/office/powerpoint/2010/main" val="1837489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2/20/2025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8700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2/20/2025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074573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2/20/2025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724492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2/20/2025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92570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2/20/2025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87819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2/20/2025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335059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2/20/2025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469840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2/20/2025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208082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2/20/2025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9401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2/20/2025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908062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2/20/2025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13950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2/20/2025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12294447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chemeClr val="tx2">
                <a:lumMod val="10000"/>
                <a:lumOff val="90000"/>
              </a:schemeClr>
            </a:solidFill>
          </a:ln>
          <a:effectLst>
            <a:outerShdw blurRad="63500" sx="102000" sy="102000" algn="ctr" rotWithShape="0">
              <a:schemeClr val="bg1">
                <a:lumMod val="8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9C45F024-2468-4D8A-9E11-BB2B1E0A3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82207CD6-78CB-B831-6084-EF51B6FCFC8E}"/>
              </a:ext>
            </a:extLst>
          </p:cNvPr>
          <p:cNvSpPr>
            <a:spLocks noGrp="1"/>
          </p:cNvSpPr>
          <p:nvPr>
            <p:ph type="ctrTitle"/>
          </p:nvPr>
        </p:nvSpPr>
        <p:spPr>
          <a:xfrm>
            <a:off x="1524003" y="1999615"/>
            <a:ext cx="9144000" cy="2764028"/>
          </a:xfrm>
        </p:spPr>
        <p:txBody>
          <a:bodyPr anchor="ctr">
            <a:normAutofit/>
          </a:bodyPr>
          <a:lstStyle/>
          <a:p>
            <a:pPr algn="ctr"/>
            <a:r>
              <a:rPr lang="de-DE" sz="7200" dirty="0">
                <a:ea typeface="+mj-lt"/>
                <a:cs typeface="+mj-lt"/>
              </a:rPr>
              <a:t>Market </a:t>
            </a:r>
            <a:r>
              <a:rPr lang="de-DE" sz="7200" dirty="0" err="1">
                <a:ea typeface="+mj-lt"/>
                <a:cs typeface="+mj-lt"/>
              </a:rPr>
              <a:t>trend</a:t>
            </a:r>
            <a:r>
              <a:rPr lang="de-DE" sz="7200" dirty="0">
                <a:ea typeface="+mj-lt"/>
                <a:cs typeface="+mj-lt"/>
              </a:rPr>
              <a:t> </a:t>
            </a:r>
            <a:r>
              <a:rPr lang="de-DE" sz="7200" dirty="0" err="1">
                <a:ea typeface="+mj-lt"/>
                <a:cs typeface="+mj-lt"/>
              </a:rPr>
              <a:t>report</a:t>
            </a:r>
            <a:endParaRPr lang="en-US" dirty="0" err="1">
              <a:ea typeface="+mj-lt"/>
              <a:cs typeface="+mj-lt"/>
            </a:endParaRPr>
          </a:p>
        </p:txBody>
      </p:sp>
      <p:sp>
        <p:nvSpPr>
          <p:cNvPr id="3" name="Untertitel 2">
            <a:extLst>
              <a:ext uri="{FF2B5EF4-FFF2-40B4-BE49-F238E27FC236}">
                <a16:creationId xmlns:a16="http://schemas.microsoft.com/office/drawing/2014/main" id="{B9959CB5-FBEE-554E-5313-08746045A6E4}"/>
              </a:ext>
            </a:extLst>
          </p:cNvPr>
          <p:cNvSpPr>
            <a:spLocks noGrp="1"/>
          </p:cNvSpPr>
          <p:nvPr>
            <p:ph type="subTitle" idx="1"/>
          </p:nvPr>
        </p:nvSpPr>
        <p:spPr>
          <a:xfrm>
            <a:off x="1966912" y="5304266"/>
            <a:ext cx="8258176" cy="631825"/>
          </a:xfrm>
        </p:spPr>
        <p:txBody>
          <a:bodyPr anchor="ctr">
            <a:normAutofit/>
          </a:bodyPr>
          <a:lstStyle/>
          <a:p>
            <a:pPr algn="ctr"/>
            <a:r>
              <a:rPr lang="de-DE" sz="2400">
                <a:ea typeface="+mn-lt"/>
                <a:cs typeface="+mn-lt"/>
              </a:rPr>
              <a:t>Contoso Protein Plus</a:t>
            </a:r>
            <a:endParaRPr lang="en-US">
              <a:ea typeface="+mn-lt"/>
              <a:cs typeface="+mn-lt"/>
            </a:endParaRPr>
          </a:p>
        </p:txBody>
      </p:sp>
      <p:sp>
        <p:nvSpPr>
          <p:cNvPr id="14" name="Rectangle 13">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183902"/>
            <a:ext cx="4754880" cy="274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160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EA67688-F24E-03AA-8641-1EB82AFF3F4A}"/>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t>Influencer-Marketing</a:t>
            </a:r>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DBC7290E-A239-3E20-2D35-B48A1F00A95C}"/>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ea typeface="+mn-lt"/>
                <a:cs typeface="+mn-lt"/>
              </a:rPr>
              <a:t>The influence of influencer marketing</a:t>
            </a:r>
            <a:endParaRPr lang="en-US"/>
          </a:p>
          <a:p>
            <a:pPr lvl="1"/>
            <a:r>
              <a:rPr lang="en-US" sz="1300">
                <a:ea typeface="+mn-lt"/>
                <a:cs typeface="+mn-lt"/>
              </a:rPr>
              <a:t>Cannot be overestimated</a:t>
            </a:r>
            <a:endParaRPr lang="en-US" sz="1300"/>
          </a:p>
          <a:p>
            <a:r>
              <a:rPr lang="en-US" sz="1700">
                <a:ea typeface="+mn-lt"/>
                <a:cs typeface="+mn-lt"/>
              </a:rPr>
              <a:t>Endorsement by fitness influencers</a:t>
            </a:r>
            <a:endParaRPr lang="en-US"/>
          </a:p>
          <a:p>
            <a:pPr lvl="1"/>
            <a:r>
              <a:rPr lang="en-US" sz="1300">
                <a:ea typeface="+mn-lt"/>
                <a:cs typeface="+mn-lt"/>
              </a:rPr>
              <a:t>Lends credibility to the product</a:t>
            </a:r>
            <a:endParaRPr lang="en-US" sz="1300"/>
          </a:p>
          <a:p>
            <a:pPr lvl="1"/>
            <a:r>
              <a:rPr lang="en-US" sz="1300">
                <a:ea typeface="+mn-lt"/>
                <a:cs typeface="+mn-lt"/>
              </a:rPr>
              <a:t>Generates interest from followers</a:t>
            </a:r>
            <a:endParaRPr lang="en-US" sz="1300"/>
          </a:p>
        </p:txBody>
      </p:sp>
      <p:pic>
        <p:nvPicPr>
          <p:cNvPr id="5" name="Inhaltsplatzhalter 4" descr="9M  followers">
            <a:extLst>
              <a:ext uri="{FF2B5EF4-FFF2-40B4-BE49-F238E27FC236}">
                <a16:creationId xmlns:a16="http://schemas.microsoft.com/office/drawing/2014/main" id="{86A180A6-2C8C-4A39-BCF7-DD9092BF96CD}"/>
              </a:ext>
            </a:extLst>
          </p:cNvPr>
          <p:cNvPicPr>
            <a:picLocks noGrp="1" noChangeAspect="1"/>
          </p:cNvPicPr>
          <p:nvPr>
            <p:ph sz="half" idx="1"/>
          </p:nvPr>
        </p:nvPicPr>
        <p:blipFill>
          <a:blip r:embed="rId3"/>
          <a:srcRect l="13986" r="19011" b="-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2031406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8380AD67-C5CA-4918-B4BB-C359BB03E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2E83203-0BF1-0D32-53AB-DE9328231246}"/>
              </a:ext>
            </a:extLst>
          </p:cNvPr>
          <p:cNvSpPr>
            <a:spLocks noGrp="1"/>
          </p:cNvSpPr>
          <p:nvPr>
            <p:ph type="title"/>
          </p:nvPr>
        </p:nvSpPr>
        <p:spPr>
          <a:xfrm>
            <a:off x="5080216" y="1076324"/>
            <a:ext cx="6272784" cy="1535051"/>
          </a:xfrm>
        </p:spPr>
        <p:txBody>
          <a:bodyPr vert="horz" lIns="91440" tIns="45720" rIns="91440" bIns="45720" rtlCol="0" anchor="b">
            <a:normAutofit/>
          </a:bodyPr>
          <a:lstStyle/>
          <a:p>
            <a:r>
              <a:rPr lang="en-US" sz="5200">
                <a:ea typeface="+mj-lt"/>
                <a:cs typeface="+mj-lt"/>
              </a:rPr>
              <a:t>Taste and flavors</a:t>
            </a:r>
            <a:endParaRPr lang="en-US"/>
          </a:p>
        </p:txBody>
      </p:sp>
      <p:pic>
        <p:nvPicPr>
          <p:cNvPr id="5" name="Inhaltsplatzhalter 4" descr="Smoothie or milkshake, banana and peanut butter flavor, served in a glass jar mug with handle, nuts along the edge">
            <a:extLst>
              <a:ext uri="{FF2B5EF4-FFF2-40B4-BE49-F238E27FC236}">
                <a16:creationId xmlns:a16="http://schemas.microsoft.com/office/drawing/2014/main" id="{EC1265B1-B966-4AE2-9B64-B2CA87A823C2}"/>
              </a:ext>
            </a:extLst>
          </p:cNvPr>
          <p:cNvPicPr>
            <a:picLocks noGrp="1" noChangeAspect="1"/>
          </p:cNvPicPr>
          <p:nvPr>
            <p:ph sz="half" idx="1"/>
          </p:nvPr>
        </p:nvPicPr>
        <p:blipFill>
          <a:blip r:embed="rId3"/>
          <a:srcRect r="2314"/>
          <a:stretch/>
        </p:blipFill>
        <p:spPr>
          <a:xfrm>
            <a:off x="20" y="10"/>
            <a:ext cx="4505305" cy="6857990"/>
          </a:xfrm>
          <a:prstGeom prst="rect">
            <a:avLst/>
          </a:prstGeom>
        </p:spPr>
      </p:pic>
      <p:sp>
        <p:nvSpPr>
          <p:cNvPr id="18" name="!!accent">
            <a:extLst>
              <a:ext uri="{FF2B5EF4-FFF2-40B4-BE49-F238E27FC236}">
                <a16:creationId xmlns:a16="http://schemas.microsoft.com/office/drawing/2014/main" id="{EABAD4DA-87BA-4F70-9EF0-45C6BCF17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17960"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915128D9-2797-47FA-B6FE-EC24E6B84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926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3E1B59E7-B5D4-999E-7BC8-496BEDD4A657}"/>
              </a:ext>
            </a:extLst>
          </p:cNvPr>
          <p:cNvSpPr>
            <a:spLocks noGrp="1"/>
          </p:cNvSpPr>
          <p:nvPr>
            <p:ph sz="half" idx="2"/>
          </p:nvPr>
        </p:nvSpPr>
        <p:spPr>
          <a:xfrm>
            <a:off x="5080216" y="3351276"/>
            <a:ext cx="6272784" cy="2825686"/>
          </a:xfrm>
        </p:spPr>
        <p:txBody>
          <a:bodyPr vert="horz" lIns="91440" tIns="45720" rIns="91440" bIns="45720" rtlCol="0" anchor="t">
            <a:normAutofit/>
          </a:bodyPr>
          <a:lstStyle/>
          <a:p>
            <a:r>
              <a:rPr lang="en-US" sz="1800">
                <a:ea typeface="+mn-lt"/>
                <a:cs typeface="+mn-lt"/>
              </a:rPr>
              <a:t>Important sales arguments</a:t>
            </a:r>
            <a:endParaRPr lang="en-US"/>
          </a:p>
          <a:p>
            <a:pPr lvl="1"/>
            <a:r>
              <a:rPr lang="en-US" sz="1400">
                <a:ea typeface="+mn-lt"/>
                <a:cs typeface="+mn-lt"/>
              </a:rPr>
              <a:t>Delicious and varied</a:t>
            </a:r>
            <a:endParaRPr lang="en-US" sz="1400"/>
          </a:p>
          <a:p>
            <a:pPr lvl="1"/>
            <a:r>
              <a:rPr lang="en-US" sz="1400">
                <a:ea typeface="+mn-lt"/>
                <a:cs typeface="+mn-lt"/>
              </a:rPr>
              <a:t>Attractive and consumer-friendly</a:t>
            </a:r>
            <a:endParaRPr lang="en-US" sz="1400"/>
          </a:p>
          <a:p>
            <a:r>
              <a:rPr lang="en-US" sz="1800">
                <a:ea typeface="+mn-lt"/>
                <a:cs typeface="+mn-lt"/>
              </a:rPr>
              <a:t>Viral content</a:t>
            </a:r>
            <a:endParaRPr lang="en-US"/>
          </a:p>
          <a:p>
            <a:pPr lvl="1"/>
            <a:r>
              <a:rPr lang="en-US" sz="1400">
                <a:ea typeface="+mn-lt"/>
                <a:cs typeface="+mn-lt"/>
              </a:rPr>
              <a:t>Promoted the reputation of the product</a:t>
            </a:r>
            <a:endParaRPr lang="en-US" sz="1400"/>
          </a:p>
        </p:txBody>
      </p:sp>
    </p:spTree>
    <p:extLst>
      <p:ext uri="{BB962C8B-B14F-4D97-AF65-F5344CB8AC3E}">
        <p14:creationId xmlns:p14="http://schemas.microsoft.com/office/powerpoint/2010/main" val="2130800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25E5B26-5C90-D303-FCB5-1C69FC04542F}"/>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ea typeface="+mj-lt"/>
                <a:cs typeface="+mj-lt"/>
              </a:rPr>
              <a:t>Health and fitness trends</a:t>
            </a:r>
            <a:endParaRPr lang="en-US"/>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BFCC435A-7C77-4E3D-8B19-51D0C02CDD6D}"/>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ea typeface="+mn-lt"/>
                <a:cs typeface="+mn-lt"/>
              </a:rPr>
              <a:t>Growing awareness of health and fitness</a:t>
            </a:r>
            <a:endParaRPr lang="en-US"/>
          </a:p>
          <a:p>
            <a:pPr lvl="1"/>
            <a:r>
              <a:rPr lang="en-US" sz="1300">
                <a:ea typeface="+mn-lt"/>
                <a:cs typeface="+mn-lt"/>
              </a:rPr>
              <a:t>Increasing number of people following an exercise routine</a:t>
            </a:r>
            <a:endParaRPr lang="en-US" sz="1300"/>
          </a:p>
          <a:p>
            <a:pPr lvl="1"/>
            <a:r>
              <a:rPr lang="en-US" sz="1300">
                <a:ea typeface="+mn-lt"/>
                <a:cs typeface="+mn-lt"/>
              </a:rPr>
              <a:t>Active lifestyle is becoming increasingly popular</a:t>
            </a:r>
            <a:endParaRPr lang="en-US" sz="1300"/>
          </a:p>
          <a:p>
            <a:r>
              <a:rPr lang="en-US" sz="1700">
                <a:ea typeface="+mn-lt"/>
                <a:cs typeface="+mn-lt"/>
              </a:rPr>
              <a:t>Receptive market for Contoso Protein Plus</a:t>
            </a:r>
            <a:endParaRPr lang="en-US">
              <a:ea typeface="+mn-lt"/>
              <a:cs typeface="+mn-lt"/>
            </a:endParaRPr>
          </a:p>
          <a:p>
            <a:pPr lvl="1"/>
            <a:r>
              <a:rPr lang="en-US" sz="1300">
                <a:ea typeface="+mn-lt"/>
                <a:cs typeface="+mn-lt"/>
              </a:rPr>
              <a:t>Product fits in with current health trends</a:t>
            </a:r>
            <a:endParaRPr lang="en-US" sz="1300"/>
          </a:p>
          <a:p>
            <a:pPr lvl="1">
              <a:lnSpc>
                <a:spcPct val="100000"/>
              </a:lnSpc>
            </a:pPr>
            <a:r>
              <a:rPr lang="en-US" sz="1300">
                <a:ea typeface="+mn-lt"/>
                <a:cs typeface="+mn-lt"/>
              </a:rPr>
              <a:t>Supports an active lifestyle</a:t>
            </a:r>
            <a:endParaRPr lang="en-US" sz="1300"/>
          </a:p>
        </p:txBody>
      </p:sp>
      <p:pic>
        <p:nvPicPr>
          <p:cNvPr id="5" name="Inhaltsplatzhalter 4" descr="Whey protein powder on white background. Plastic measuring dietary spoon and bottle shake of chocolate food drink. Sport workout gym nutrition energy replacement. Exercise muscle body fitness training">
            <a:extLst>
              <a:ext uri="{FF2B5EF4-FFF2-40B4-BE49-F238E27FC236}">
                <a16:creationId xmlns:a16="http://schemas.microsoft.com/office/drawing/2014/main" id="{A7218521-CF74-48F8-A3C1-A80F2B210FC1}"/>
              </a:ext>
            </a:extLst>
          </p:cNvPr>
          <p:cNvPicPr>
            <a:picLocks noGrp="1" noChangeAspect="1"/>
          </p:cNvPicPr>
          <p:nvPr>
            <p:ph sz="half" idx="1"/>
          </p:nvPr>
        </p:nvPicPr>
        <p:blipFill>
          <a:blip r:embed="rId3"/>
          <a:srcRect r="32996" b="-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2091715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F103834-E9E7-72F3-1017-24F0C40CFBE2}"/>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t>Easy availabilty</a:t>
            </a:r>
            <a:endParaRPr lang="en-US"/>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FDCA373A-85B6-69F9-23D0-326F15A9D0C4}"/>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ea typeface="+mn-lt"/>
                <a:cs typeface="+mn-lt"/>
              </a:rPr>
              <a:t>Availability via various online retailers</a:t>
            </a:r>
            <a:endParaRPr lang="en-US"/>
          </a:p>
          <a:p>
            <a:pPr lvl="1"/>
            <a:r>
              <a:rPr lang="en-US" sz="1300">
                <a:ea typeface="+mn-lt"/>
                <a:cs typeface="+mn-lt"/>
              </a:rPr>
              <a:t>Increases the hype around the product</a:t>
            </a:r>
            <a:endParaRPr lang="en-US" sz="1300"/>
          </a:p>
          <a:p>
            <a:r>
              <a:rPr lang="en-US" sz="1700">
                <a:ea typeface="+mn-lt"/>
                <a:cs typeface="+mn-lt"/>
              </a:rPr>
              <a:t>Convenient purchasing via online platforms</a:t>
            </a:r>
            <a:endParaRPr lang="en-US"/>
          </a:p>
          <a:p>
            <a:pPr lvl="1"/>
            <a:r>
              <a:rPr lang="en-US" sz="1300">
                <a:ea typeface="+mn-lt"/>
                <a:cs typeface="+mn-lt"/>
              </a:rPr>
              <a:t>Supported by the influencer's recommendation</a:t>
            </a:r>
            <a:endParaRPr lang="en-US" sz="1300"/>
          </a:p>
        </p:txBody>
      </p:sp>
      <p:pic>
        <p:nvPicPr>
          <p:cNvPr id="5" name="Inhaltsplatzhalter 4" descr="Isolated of Shipping paper boxes inside blue shopping cart trolley on tablet with blue background and copy space , Online shopping and e-commerce concept.">
            <a:extLst>
              <a:ext uri="{FF2B5EF4-FFF2-40B4-BE49-F238E27FC236}">
                <a16:creationId xmlns:a16="http://schemas.microsoft.com/office/drawing/2014/main" id="{73575BD2-7E5F-498D-AD4B-7E6C9BD37D49}"/>
              </a:ext>
            </a:extLst>
          </p:cNvPr>
          <p:cNvPicPr>
            <a:picLocks noGrp="1" noChangeAspect="1"/>
          </p:cNvPicPr>
          <p:nvPr>
            <p:ph sz="half" idx="1"/>
          </p:nvPr>
        </p:nvPicPr>
        <p:blipFill>
          <a:blip r:embed="rId3"/>
          <a:srcRect l="38873" r="8930"/>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1608726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43FBD18-8A5F-6074-0427-01771D82E369}"/>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ea typeface="+mj-lt"/>
                <a:cs typeface="+mj-lt"/>
              </a:rPr>
              <a:t>Positive reviews and recommendations</a:t>
            </a:r>
            <a:endParaRPr lang="en-US"/>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7037ED26-4F81-2370-84B6-772D680736D4}"/>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ea typeface="+mn-lt"/>
                <a:cs typeface="+mn-lt"/>
              </a:rPr>
              <a:t>Positive experiences from consumers</a:t>
            </a:r>
            <a:endParaRPr lang="en-US"/>
          </a:p>
          <a:p>
            <a:pPr lvl="1"/>
            <a:r>
              <a:rPr lang="en-US" sz="1300">
                <a:ea typeface="+mn-lt"/>
                <a:cs typeface="+mn-lt"/>
              </a:rPr>
              <a:t>Several consumers shared their positive experiences</a:t>
            </a:r>
            <a:endParaRPr lang="en-US" sz="1300"/>
          </a:p>
          <a:p>
            <a:pPr lvl="1"/>
            <a:r>
              <a:rPr lang="en-US" sz="1300">
                <a:ea typeface="+mn-lt"/>
                <a:cs typeface="+mn-lt"/>
              </a:rPr>
              <a:t>Fitness enthusiasts praised the product</a:t>
            </a:r>
            <a:endParaRPr lang="en-US" sz="1300"/>
          </a:p>
          <a:p>
            <a:r>
              <a:rPr lang="en-US" sz="1700">
                <a:ea typeface="+mn-lt"/>
                <a:cs typeface="+mn-lt"/>
              </a:rPr>
              <a:t>User-generated content</a:t>
            </a:r>
            <a:endParaRPr lang="en-US"/>
          </a:p>
          <a:p>
            <a:pPr lvl="1"/>
            <a:r>
              <a:rPr lang="en-US" sz="1300">
                <a:ea typeface="+mn-lt"/>
                <a:cs typeface="+mn-lt"/>
              </a:rPr>
              <a:t>Contributed to the credibility of the product</a:t>
            </a:r>
            <a:endParaRPr lang="en-US"/>
          </a:p>
          <a:p>
            <a:pPr lvl="1"/>
            <a:r>
              <a:rPr lang="en-US" sz="1300">
                <a:ea typeface="+mn-lt"/>
                <a:cs typeface="+mn-lt"/>
              </a:rPr>
              <a:t>Helped to establish a solid online community</a:t>
            </a:r>
            <a:endParaRPr lang="en-US"/>
          </a:p>
        </p:txBody>
      </p:sp>
      <p:pic>
        <p:nvPicPr>
          <p:cNvPr id="5" name="Inhaltsplatzhalter 4" descr="Customer service experience and business satisfaction survey with close up man's hand using smart phone and give five star symbol to increase rating of product and service concept.">
            <a:extLst>
              <a:ext uri="{FF2B5EF4-FFF2-40B4-BE49-F238E27FC236}">
                <a16:creationId xmlns:a16="http://schemas.microsoft.com/office/drawing/2014/main" id="{4A256DE6-61C4-4306-AB6D-A81E04705107}"/>
              </a:ext>
            </a:extLst>
          </p:cNvPr>
          <p:cNvPicPr>
            <a:picLocks noGrp="1" noChangeAspect="1"/>
          </p:cNvPicPr>
          <p:nvPr>
            <p:ph sz="half" idx="1"/>
          </p:nvPr>
        </p:nvPicPr>
        <p:blipFill>
          <a:blip r:embed="rId3"/>
          <a:srcRect l="29565" r="7698"/>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4349973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8AE7747-11BC-C778-146E-3CCDF4193943}"/>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ea typeface="+mj-lt"/>
                <a:cs typeface="+mj-lt"/>
              </a:rPr>
              <a:t>Word of mouth</a:t>
            </a:r>
            <a:endParaRPr lang="en-US"/>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69445649-2D65-F223-7832-17920AFA391C}"/>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ea typeface="+mn-lt"/>
                <a:cs typeface="+mn-lt"/>
              </a:rPr>
              <a:t>Rapid dissemination of trends</a:t>
            </a:r>
            <a:endParaRPr lang="en-US">
              <a:ea typeface="+mn-lt"/>
              <a:cs typeface="+mn-lt"/>
            </a:endParaRPr>
          </a:p>
          <a:p>
            <a:pPr lvl="1"/>
            <a:r>
              <a:rPr lang="en-US" sz="1300">
                <a:ea typeface="+mn-lt"/>
                <a:cs typeface="+mn-lt"/>
              </a:rPr>
              <a:t>Social media platforms promote rapid dissemination</a:t>
            </a:r>
            <a:endParaRPr lang="en-US" sz="1300"/>
          </a:p>
          <a:p>
            <a:r>
              <a:rPr lang="en-US" sz="1700">
                <a:ea typeface="+mn-lt"/>
                <a:cs typeface="+mn-lt"/>
              </a:rPr>
              <a:t>Testimonials from users</a:t>
            </a:r>
            <a:endParaRPr lang="en-US"/>
          </a:p>
          <a:p>
            <a:pPr lvl="1"/>
            <a:r>
              <a:rPr lang="en-US" sz="1300">
                <a:ea typeface="+mn-lt"/>
                <a:cs typeface="+mn-lt"/>
              </a:rPr>
              <a:t>Users share their experiences with the product</a:t>
            </a:r>
            <a:endParaRPr lang="en-US" sz="1300"/>
          </a:p>
          <a:p>
            <a:pPr lvl="1"/>
            <a:r>
              <a:rPr lang="en-US" sz="1300">
                <a:ea typeface="+mn-lt"/>
                <a:cs typeface="+mn-lt"/>
              </a:rPr>
              <a:t>Inspiration for others to try out the product</a:t>
            </a:r>
            <a:endParaRPr lang="en-US" sz="1300"/>
          </a:p>
        </p:txBody>
      </p:sp>
      <p:pic>
        <p:nvPicPr>
          <p:cNvPr id="5" name="Inhaltsplatzhalter 4" descr="German Bundestag elections with German flag and election cross isolated on white">
            <a:extLst>
              <a:ext uri="{FF2B5EF4-FFF2-40B4-BE49-F238E27FC236}">
                <a16:creationId xmlns:a16="http://schemas.microsoft.com/office/drawing/2014/main" id="{ED24DF44-81BA-4A7E-91BC-476EDB7C1AE8}"/>
              </a:ext>
            </a:extLst>
          </p:cNvPr>
          <p:cNvPicPr>
            <a:picLocks noGrp="1" noChangeAspect="1"/>
          </p:cNvPicPr>
          <p:nvPr>
            <p:ph sz="half" idx="1"/>
          </p:nvPr>
        </p:nvPicPr>
        <p:blipFill>
          <a:blip r:embed="rId3"/>
          <a:srcRect l="35758"/>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1670818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AE93CE7-19F8-BF79-69CA-16E2BB4496FB}"/>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2400">
                <a:ea typeface="+mj-lt"/>
                <a:cs typeface="+mj-lt"/>
              </a:rPr>
              <a:t>Impact on the market position of Contoso Protein Plus</a:t>
            </a:r>
            <a:endParaRPr lang="en-US">
              <a:ea typeface="+mj-lt"/>
              <a:cs typeface="+mj-lt"/>
            </a:endParaRPr>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B0D3DC65-4507-8766-92CC-6C80D9FCD8C9}"/>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ea typeface="+mn-lt"/>
                <a:cs typeface="+mn-lt"/>
              </a:rPr>
              <a:t>Significant increase in sales figures</a:t>
            </a:r>
            <a:endParaRPr lang="en-US"/>
          </a:p>
          <a:p>
            <a:pPr lvl="1"/>
            <a:r>
              <a:rPr lang="en-US" sz="1300">
                <a:ea typeface="+mn-lt"/>
                <a:cs typeface="+mn-lt"/>
              </a:rPr>
              <a:t>Increased brand awareness</a:t>
            </a:r>
            <a:endParaRPr lang="en-US" sz="1300"/>
          </a:p>
          <a:p>
            <a:r>
              <a:rPr lang="en-US" sz="1700">
                <a:ea typeface="+mn-lt"/>
                <a:cs typeface="+mn-lt"/>
              </a:rPr>
              <a:t>Trendy first choice for fitness and nutrition routines</a:t>
            </a:r>
            <a:endParaRPr lang="en-US"/>
          </a:p>
          <a:p>
            <a:pPr lvl="1"/>
            <a:r>
              <a:rPr lang="en-US" sz="1300">
                <a:ea typeface="+mn-lt"/>
                <a:cs typeface="+mn-lt"/>
              </a:rPr>
              <a:t>Popular with fitness enthusiasts</a:t>
            </a:r>
            <a:endParaRPr lang="en-US" sz="1300"/>
          </a:p>
          <a:p>
            <a:r>
              <a:rPr lang="en-US" sz="1700">
                <a:ea typeface="+mn-lt"/>
                <a:cs typeface="+mn-lt"/>
              </a:rPr>
              <a:t>Active involvement of the marketing team</a:t>
            </a:r>
            <a:endParaRPr lang="en-US"/>
          </a:p>
          <a:p>
            <a:pPr lvl="1"/>
            <a:r>
              <a:rPr lang="en-US" sz="1300">
                <a:ea typeface="+mn-lt"/>
                <a:cs typeface="+mn-lt"/>
              </a:rPr>
              <a:t>Increased reach and impact</a:t>
            </a:r>
            <a:endParaRPr lang="en-US" sz="1300"/>
          </a:p>
        </p:txBody>
      </p:sp>
      <p:pic>
        <p:nvPicPr>
          <p:cNvPr id="5" name="Inhaltsplatzhalter 4" descr="Spoonful of capsules">
            <a:extLst>
              <a:ext uri="{FF2B5EF4-FFF2-40B4-BE49-F238E27FC236}">
                <a16:creationId xmlns:a16="http://schemas.microsoft.com/office/drawing/2014/main" id="{6DDC6F40-01F4-40F2-BC98-571898A6B94F}"/>
              </a:ext>
            </a:extLst>
          </p:cNvPr>
          <p:cNvPicPr>
            <a:picLocks noGrp="1" noChangeAspect="1"/>
          </p:cNvPicPr>
          <p:nvPr>
            <p:ph sz="half" idx="1"/>
          </p:nvPr>
        </p:nvPicPr>
        <p:blipFill>
          <a:blip r:embed="rId3"/>
          <a:srcRect l="19268" r="1398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925603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8380AD67-C5CA-4918-B4BB-C359BB03E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189D772-1892-5B0D-7CFD-BE66FA8A8C8D}"/>
              </a:ext>
            </a:extLst>
          </p:cNvPr>
          <p:cNvSpPr>
            <a:spLocks noGrp="1"/>
          </p:cNvSpPr>
          <p:nvPr>
            <p:ph type="title"/>
          </p:nvPr>
        </p:nvSpPr>
        <p:spPr>
          <a:xfrm>
            <a:off x="5080216" y="1076324"/>
            <a:ext cx="6272784" cy="1535051"/>
          </a:xfrm>
        </p:spPr>
        <p:txBody>
          <a:bodyPr vert="horz" lIns="91440" tIns="45720" rIns="91440" bIns="45720" rtlCol="0" anchor="b">
            <a:normAutofit/>
          </a:bodyPr>
          <a:lstStyle/>
          <a:p>
            <a:r>
              <a:rPr lang="en-US" sz="5200">
                <a:ea typeface="+mj-lt"/>
                <a:cs typeface="+mj-lt"/>
              </a:rPr>
              <a:t>Increase in sales figures</a:t>
            </a:r>
            <a:endParaRPr lang="en-US"/>
          </a:p>
        </p:txBody>
      </p:sp>
      <p:pic>
        <p:nvPicPr>
          <p:cNvPr id="5" name="Inhaltsplatzhalter 4" descr="Paper cut cartoon megaphone on red background. Social media, marketing concept.">
            <a:extLst>
              <a:ext uri="{FF2B5EF4-FFF2-40B4-BE49-F238E27FC236}">
                <a16:creationId xmlns:a16="http://schemas.microsoft.com/office/drawing/2014/main" id="{EC778B9D-69DD-4310-8272-037DDF69F7A0}"/>
              </a:ext>
            </a:extLst>
          </p:cNvPr>
          <p:cNvPicPr>
            <a:picLocks noGrp="1" noChangeAspect="1"/>
          </p:cNvPicPr>
          <p:nvPr>
            <p:ph sz="half" idx="1"/>
          </p:nvPr>
        </p:nvPicPr>
        <p:blipFill>
          <a:blip r:embed="rId3"/>
          <a:srcRect l="7111" r="49037" b="-1"/>
          <a:stretch/>
        </p:blipFill>
        <p:spPr>
          <a:xfrm>
            <a:off x="20" y="10"/>
            <a:ext cx="4505305" cy="6857990"/>
          </a:xfrm>
          <a:prstGeom prst="rect">
            <a:avLst/>
          </a:prstGeom>
        </p:spPr>
      </p:pic>
      <p:sp>
        <p:nvSpPr>
          <p:cNvPr id="18" name="!!accent">
            <a:extLst>
              <a:ext uri="{FF2B5EF4-FFF2-40B4-BE49-F238E27FC236}">
                <a16:creationId xmlns:a16="http://schemas.microsoft.com/office/drawing/2014/main" id="{EABAD4DA-87BA-4F70-9EF0-45C6BCF17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17960"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915128D9-2797-47FA-B6FE-EC24E6B84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926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99ACC996-BC6C-6A3A-43C9-AC577800EEAD}"/>
              </a:ext>
            </a:extLst>
          </p:cNvPr>
          <p:cNvSpPr>
            <a:spLocks noGrp="1"/>
          </p:cNvSpPr>
          <p:nvPr>
            <p:ph sz="half" idx="2"/>
          </p:nvPr>
        </p:nvSpPr>
        <p:spPr>
          <a:xfrm>
            <a:off x="5080216" y="3351276"/>
            <a:ext cx="6272784" cy="2825686"/>
          </a:xfrm>
        </p:spPr>
        <p:txBody>
          <a:bodyPr vert="horz" lIns="91440" tIns="45720" rIns="91440" bIns="45720" rtlCol="0" anchor="t">
            <a:normAutofit/>
          </a:bodyPr>
          <a:lstStyle/>
          <a:p>
            <a:r>
              <a:rPr lang="en-US" sz="1500">
                <a:ea typeface="+mn-lt"/>
                <a:cs typeface="+mn-lt"/>
              </a:rPr>
              <a:t>Remarkable increase in sales figures</a:t>
            </a:r>
            <a:endParaRPr lang="en-US"/>
          </a:p>
          <a:p>
            <a:pPr lvl="1"/>
            <a:r>
              <a:rPr lang="en-US" sz="1100">
                <a:ea typeface="+mn-lt"/>
                <a:cs typeface="+mn-lt"/>
              </a:rPr>
              <a:t>Increased demand for Contoso Protein Plus</a:t>
            </a:r>
            <a:endParaRPr lang="en-US" sz="1100"/>
          </a:p>
          <a:p>
            <a:pPr lvl="1"/>
            <a:r>
              <a:rPr lang="en-US" sz="1100">
                <a:ea typeface="+mn-lt"/>
                <a:cs typeface="+mn-lt"/>
              </a:rPr>
              <a:t>Increase in brand awareness</a:t>
            </a:r>
            <a:endParaRPr lang="en-US" sz="1100"/>
          </a:p>
          <a:p>
            <a:r>
              <a:rPr lang="en-US" sz="1500">
                <a:ea typeface="+mn-lt"/>
                <a:cs typeface="+mn-lt"/>
              </a:rPr>
              <a:t>Trendy choice for fitness and nutrition routines</a:t>
            </a:r>
            <a:endParaRPr lang="en-US"/>
          </a:p>
          <a:p>
            <a:pPr lvl="1"/>
            <a:r>
              <a:rPr lang="en-US" sz="1100">
                <a:ea typeface="+mn-lt"/>
                <a:cs typeface="+mn-lt"/>
              </a:rPr>
              <a:t>Popular with fitness enthusiasts</a:t>
            </a:r>
            <a:endParaRPr lang="en-US" sz="1100"/>
          </a:p>
          <a:p>
            <a:pPr lvl="1"/>
            <a:r>
              <a:rPr lang="en-US" sz="1100">
                <a:ea typeface="+mn-lt"/>
                <a:cs typeface="+mn-lt"/>
              </a:rPr>
              <a:t>Complementary to existing nutrition plans</a:t>
            </a:r>
            <a:endParaRPr lang="en-US" sz="1100"/>
          </a:p>
          <a:p>
            <a:r>
              <a:rPr lang="en-US" sz="1500">
                <a:ea typeface="+mn-lt"/>
                <a:cs typeface="+mn-lt"/>
              </a:rPr>
              <a:t>Active involvement of the marketing team</a:t>
            </a:r>
            <a:endParaRPr lang="en-US"/>
          </a:p>
          <a:p>
            <a:pPr lvl="1"/>
            <a:r>
              <a:rPr lang="en-US" sz="1100">
                <a:ea typeface="+mn-lt"/>
                <a:cs typeface="+mn-lt"/>
              </a:rPr>
              <a:t>Boosting the reach of the viral content</a:t>
            </a:r>
            <a:endParaRPr lang="en-US" sz="1100"/>
          </a:p>
          <a:p>
            <a:pPr lvl="1">
              <a:lnSpc>
                <a:spcPct val="100000"/>
              </a:lnSpc>
            </a:pPr>
            <a:r>
              <a:rPr lang="en-US" sz="1100">
                <a:ea typeface="+mn-lt"/>
                <a:cs typeface="+mn-lt"/>
              </a:rPr>
              <a:t>Increase impact through targeted measures</a:t>
            </a:r>
            <a:endParaRPr lang="en-US" sz="1100"/>
          </a:p>
        </p:txBody>
      </p:sp>
    </p:spTree>
    <p:extLst>
      <p:ext uri="{BB962C8B-B14F-4D97-AF65-F5344CB8AC3E}">
        <p14:creationId xmlns:p14="http://schemas.microsoft.com/office/powerpoint/2010/main" val="3316923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640B3DF-3C1C-49A7-8FA7-EE4A21CB0B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sp useBgFill="1">
        <p:nvSpPr>
          <p:cNvPr id="10" name="Rectangle 9">
            <a:extLst>
              <a:ext uri="{FF2B5EF4-FFF2-40B4-BE49-F238E27FC236}">
                <a16:creationId xmlns:a16="http://schemas.microsoft.com/office/drawing/2014/main" id="{AFF79527-C7F1-4E06-8126-A8E8C5FEB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384048"/>
            <a:ext cx="3740740" cy="5833872"/>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5B4FFF70-AEAA-8063-9AE0-67F261AB96B7}"/>
              </a:ext>
            </a:extLst>
          </p:cNvPr>
          <p:cNvSpPr>
            <a:spLocks noGrp="1"/>
          </p:cNvSpPr>
          <p:nvPr>
            <p:ph type="title"/>
          </p:nvPr>
        </p:nvSpPr>
        <p:spPr>
          <a:xfrm>
            <a:off x="868680" y="919128"/>
            <a:ext cx="3103427" cy="4311239"/>
          </a:xfrm>
        </p:spPr>
        <p:txBody>
          <a:bodyPr anchor="t">
            <a:normAutofit/>
          </a:bodyPr>
          <a:lstStyle/>
          <a:p>
            <a:r>
              <a:rPr lang="de-DE" sz="2500"/>
              <a:t>Summary</a:t>
            </a:r>
            <a:endParaRPr lang="en-US"/>
          </a:p>
        </p:txBody>
      </p:sp>
      <p:sp>
        <p:nvSpPr>
          <p:cNvPr id="3" name="Inhaltsplatzhalter 2">
            <a:extLst>
              <a:ext uri="{FF2B5EF4-FFF2-40B4-BE49-F238E27FC236}">
                <a16:creationId xmlns:a16="http://schemas.microsoft.com/office/drawing/2014/main" id="{42659980-144E-7432-7693-72FEFBC8BEAC}"/>
              </a:ext>
            </a:extLst>
          </p:cNvPr>
          <p:cNvSpPr>
            <a:spLocks noGrp="1"/>
          </p:cNvSpPr>
          <p:nvPr>
            <p:ph idx="1"/>
          </p:nvPr>
        </p:nvSpPr>
        <p:spPr>
          <a:xfrm>
            <a:off x="4962222" y="919128"/>
            <a:ext cx="6730944" cy="5298790"/>
          </a:xfrm>
        </p:spPr>
        <p:txBody>
          <a:bodyPr vert="horz" lIns="91440" tIns="45720" rIns="91440" bIns="45720" rtlCol="0" anchor="t">
            <a:normAutofit/>
          </a:bodyPr>
          <a:lstStyle/>
          <a:p>
            <a:r>
              <a:rPr lang="de-DE" sz="2000">
                <a:ea typeface="+mn-lt"/>
                <a:cs typeface="+mn-lt"/>
              </a:rPr>
              <a:t>The power of social networks</a:t>
            </a:r>
            <a:endParaRPr lang="en-US">
              <a:ea typeface="+mn-lt"/>
              <a:cs typeface="+mn-lt"/>
            </a:endParaRPr>
          </a:p>
          <a:p>
            <a:pPr lvl="1"/>
            <a:r>
              <a:rPr lang="de-DE" sz="1600">
                <a:ea typeface="+mn-lt"/>
                <a:cs typeface="+mn-lt"/>
              </a:rPr>
              <a:t>Influencing consumer decisions</a:t>
            </a:r>
          </a:p>
          <a:p>
            <a:pPr lvl="1"/>
            <a:r>
              <a:rPr lang="de-DE" sz="1600">
                <a:ea typeface="+mn-lt"/>
                <a:cs typeface="+mn-lt"/>
              </a:rPr>
              <a:t>Creation of trends</a:t>
            </a:r>
          </a:p>
          <a:p>
            <a:r>
              <a:rPr lang="de-DE" sz="2000">
                <a:ea typeface="+mn-lt"/>
                <a:cs typeface="+mn-lt"/>
              </a:rPr>
              <a:t>Popularity of Contoso Protein Plus</a:t>
            </a:r>
            <a:endParaRPr lang="de-DE">
              <a:ea typeface="+mn-lt"/>
              <a:cs typeface="+mn-lt"/>
            </a:endParaRPr>
          </a:p>
          <a:p>
            <a:pPr lvl="1"/>
            <a:r>
              <a:rPr lang="de-DE" sz="1600">
                <a:ea typeface="+mn-lt"/>
                <a:cs typeface="+mn-lt"/>
              </a:rPr>
              <a:t>Proof of the potential of viral content</a:t>
            </a:r>
          </a:p>
          <a:p>
            <a:pPr lvl="1"/>
            <a:r>
              <a:rPr lang="de-DE" sz="1600">
                <a:ea typeface="+mn-lt"/>
                <a:cs typeface="+mn-lt"/>
              </a:rPr>
              <a:t>Influence of influencer marketing</a:t>
            </a:r>
          </a:p>
          <a:p>
            <a:r>
              <a:rPr lang="de-DE" sz="2000">
                <a:ea typeface="+mn-lt"/>
                <a:cs typeface="+mn-lt"/>
              </a:rPr>
              <a:t>Fitness and health industry</a:t>
            </a:r>
            <a:endParaRPr lang="de-DE">
              <a:ea typeface="+mn-lt"/>
              <a:cs typeface="+mn-lt"/>
            </a:endParaRPr>
          </a:p>
          <a:p>
            <a:pPr lvl="1"/>
            <a:r>
              <a:rPr lang="de-DE" sz="1600">
                <a:ea typeface="+mn-lt"/>
                <a:cs typeface="+mn-lt"/>
              </a:rPr>
              <a:t>Thriving industry</a:t>
            </a:r>
          </a:p>
          <a:p>
            <a:pPr lvl="1"/>
            <a:r>
              <a:rPr lang="de-DE" sz="1600">
                <a:ea typeface="+mn-lt"/>
                <a:cs typeface="+mn-lt"/>
              </a:rPr>
              <a:t>Likelihood of market significance of Contoso Protein Plus</a:t>
            </a:r>
          </a:p>
          <a:p>
            <a:pPr marL="0" indent="0">
              <a:buNone/>
            </a:pPr>
            <a:endParaRPr lang="de-DE"/>
          </a:p>
          <a:p>
            <a:r>
              <a:rPr lang="de-DE" sz="2000">
                <a:ea typeface="+mn-lt"/>
                <a:cs typeface="+mn-lt"/>
              </a:rPr>
              <a:t>Dynamics of social media trends</a:t>
            </a:r>
            <a:endParaRPr lang="de-DE">
              <a:ea typeface="+mn-lt"/>
              <a:cs typeface="+mn-lt"/>
            </a:endParaRPr>
          </a:p>
          <a:p>
            <a:r>
              <a:rPr lang="de-DE" sz="2000">
                <a:ea typeface="+mn-lt"/>
                <a:cs typeface="+mn-lt"/>
              </a:rPr>
              <a:t>Expansion of reach</a:t>
            </a:r>
            <a:endParaRPr lang="de-DE"/>
          </a:p>
          <a:p>
            <a:pPr>
              <a:lnSpc>
                <a:spcPct val="100000"/>
              </a:lnSpc>
            </a:pPr>
            <a:r>
              <a:rPr lang="de-DE" sz="2000">
                <a:ea typeface="+mn-lt"/>
                <a:cs typeface="+mn-lt"/>
              </a:rPr>
              <a:t>National marketing</a:t>
            </a:r>
            <a:endParaRPr lang="de-DE"/>
          </a:p>
        </p:txBody>
      </p:sp>
      <p:sp>
        <p:nvSpPr>
          <p:cNvPr id="12" name="Rectangle 11">
            <a:extLst>
              <a:ext uri="{FF2B5EF4-FFF2-40B4-BE49-F238E27FC236}">
                <a16:creationId xmlns:a16="http://schemas.microsoft.com/office/drawing/2014/main" id="{90FA739B-A75D-DA77-F75D-36ED592E9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889233"/>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8743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56971CB-0963-EF2E-4AED-66C764FD9205}"/>
              </a:ext>
            </a:extLst>
          </p:cNvPr>
          <p:cNvSpPr>
            <a:spLocks noGrp="1"/>
          </p:cNvSpPr>
          <p:nvPr>
            <p:ph type="title"/>
          </p:nvPr>
        </p:nvSpPr>
        <p:spPr>
          <a:xfrm>
            <a:off x="621792" y="1161288"/>
            <a:ext cx="3602736" cy="4526280"/>
          </a:xfrm>
        </p:spPr>
        <p:txBody>
          <a:bodyPr>
            <a:normAutofit/>
          </a:bodyPr>
          <a:lstStyle/>
          <a:p>
            <a:r>
              <a:rPr lang="de-DE">
                <a:ea typeface="+mj-lt"/>
                <a:cs typeface="+mj-lt"/>
              </a:rPr>
              <a:t>Influence of social networks</a:t>
            </a:r>
            <a:endParaRPr lang="en-US">
              <a:ea typeface="+mj-lt"/>
              <a:cs typeface="+mj-lt"/>
            </a:endParaRPr>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D14602DC-DA21-F638-A4CE-65088329C05C}"/>
              </a:ext>
            </a:extLst>
          </p:cNvPr>
          <p:cNvSpPr>
            <a:spLocks noGrp="1"/>
          </p:cNvSpPr>
          <p:nvPr>
            <p:ph idx="1"/>
          </p:nvPr>
        </p:nvSpPr>
        <p:spPr>
          <a:xfrm>
            <a:off x="5434149" y="932688"/>
            <a:ext cx="5916603" cy="4992624"/>
          </a:xfrm>
        </p:spPr>
        <p:txBody>
          <a:bodyPr anchor="ctr">
            <a:normAutofit/>
          </a:bodyPr>
          <a:lstStyle/>
          <a:p>
            <a:r>
              <a:rPr lang="de-DE" sz="2000">
                <a:ea typeface="+mn-lt"/>
                <a:cs typeface="+mn-lt"/>
              </a:rPr>
              <a:t>Influence of social networks</a:t>
            </a:r>
            <a:endParaRPr lang="en-US"/>
          </a:p>
          <a:p>
            <a:pPr lvl="1"/>
            <a:r>
              <a:rPr lang="de-DE" sz="1600">
                <a:ea typeface="+mn-lt"/>
                <a:cs typeface="+mn-lt"/>
              </a:rPr>
              <a:t>Influencing consumer decisions</a:t>
            </a:r>
            <a:endParaRPr lang="de-DE" sz="1600"/>
          </a:p>
          <a:p>
            <a:pPr lvl="1"/>
            <a:r>
              <a:rPr lang="de-DE" sz="1600">
                <a:ea typeface="+mn-lt"/>
                <a:cs typeface="+mn-lt"/>
              </a:rPr>
              <a:t>Creation of trends</a:t>
            </a:r>
            <a:endParaRPr lang="de-DE" sz="1600"/>
          </a:p>
          <a:p>
            <a:r>
              <a:rPr lang="de-DE" sz="2000">
                <a:ea typeface="+mn-lt"/>
                <a:cs typeface="+mn-lt"/>
              </a:rPr>
              <a:t>Popularity of Contoso Protein Plus</a:t>
            </a:r>
            <a:endParaRPr lang="de-DE">
              <a:ea typeface="+mn-lt"/>
              <a:cs typeface="+mn-lt"/>
            </a:endParaRPr>
          </a:p>
          <a:p>
            <a:pPr lvl="1"/>
            <a:r>
              <a:rPr lang="de-DE" sz="1600">
                <a:ea typeface="+mn-lt"/>
                <a:cs typeface="+mn-lt"/>
              </a:rPr>
              <a:t>Proof of the potential of viral content</a:t>
            </a:r>
            <a:endParaRPr lang="de-DE" sz="1600"/>
          </a:p>
          <a:p>
            <a:pPr lvl="1"/>
            <a:r>
              <a:rPr lang="de-DE" sz="1600">
                <a:ea typeface="+mn-lt"/>
                <a:cs typeface="+mn-lt"/>
              </a:rPr>
              <a:t>Role of influencer marketing in the digital age</a:t>
            </a:r>
            <a:endParaRPr lang="de-DE" sz="1600"/>
          </a:p>
          <a:p>
            <a:r>
              <a:rPr lang="de-DE" sz="2000">
                <a:ea typeface="+mn-lt"/>
                <a:cs typeface="+mn-lt"/>
              </a:rPr>
              <a:t>Future of the fitness and health industry</a:t>
            </a:r>
            <a:endParaRPr lang="de-DE"/>
          </a:p>
          <a:p>
            <a:pPr lvl="1"/>
            <a:r>
              <a:rPr lang="de-DE" sz="1600">
                <a:ea typeface="+mn-lt"/>
                <a:cs typeface="+mn-lt"/>
              </a:rPr>
              <a:t>Likely retention of Contoso Protein Plus' market position</a:t>
            </a:r>
            <a:endParaRPr lang="de-DE"/>
          </a:p>
        </p:txBody>
      </p:sp>
    </p:spTree>
    <p:extLst>
      <p:ext uri="{BB962C8B-B14F-4D97-AF65-F5344CB8AC3E}">
        <p14:creationId xmlns:p14="http://schemas.microsoft.com/office/powerpoint/2010/main" val="487794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1DAEE0CE-53D9-1A9A-6FFF-52147A6B49AB}"/>
              </a:ext>
            </a:extLst>
          </p:cNvPr>
          <p:cNvSpPr>
            <a:spLocks noGrp="1"/>
          </p:cNvSpPr>
          <p:nvPr>
            <p:ph type="title"/>
          </p:nvPr>
        </p:nvSpPr>
        <p:spPr>
          <a:xfrm>
            <a:off x="621792" y="1161288"/>
            <a:ext cx="3602736" cy="4526280"/>
          </a:xfrm>
        </p:spPr>
        <p:txBody>
          <a:bodyPr>
            <a:normAutofit/>
          </a:bodyPr>
          <a:lstStyle/>
          <a:p>
            <a:r>
              <a:rPr lang="de-DE">
                <a:ea typeface="+mj-lt"/>
                <a:cs typeface="+mj-lt"/>
              </a:rPr>
              <a:t>Agenda</a:t>
            </a:r>
            <a:endParaRPr lang="en-US"/>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1C59E780-FC15-835C-E3D6-F3A537A652A3}"/>
              </a:ext>
            </a:extLst>
          </p:cNvPr>
          <p:cNvSpPr>
            <a:spLocks noGrp="1"/>
          </p:cNvSpPr>
          <p:nvPr>
            <p:ph idx="1"/>
          </p:nvPr>
        </p:nvSpPr>
        <p:spPr>
          <a:xfrm>
            <a:off x="5434149" y="932688"/>
            <a:ext cx="5916603" cy="4992624"/>
          </a:xfrm>
        </p:spPr>
        <p:txBody>
          <a:bodyPr anchor="ctr">
            <a:normAutofit/>
          </a:bodyPr>
          <a:lstStyle/>
          <a:p>
            <a:r>
              <a:rPr lang="de-DE" sz="2000">
                <a:ea typeface="+mn-lt"/>
                <a:cs typeface="+mn-lt"/>
              </a:rPr>
              <a:t>Introduction</a:t>
            </a:r>
            <a:endParaRPr lang="en-US"/>
          </a:p>
          <a:p>
            <a:r>
              <a:rPr lang="de-DE" sz="2000">
                <a:ea typeface="+mn-lt"/>
                <a:cs typeface="+mn-lt"/>
              </a:rPr>
              <a:t>The new social media sensation</a:t>
            </a:r>
            <a:endParaRPr lang="de-DE"/>
          </a:p>
          <a:p>
            <a:r>
              <a:rPr lang="de-DE" sz="2000">
                <a:ea typeface="+mn-lt"/>
                <a:cs typeface="+mn-lt"/>
              </a:rPr>
              <a:t>Key factors behind the hype</a:t>
            </a:r>
            <a:endParaRPr lang="de-DE"/>
          </a:p>
          <a:p>
            <a:r>
              <a:rPr lang="de-DE" sz="2000">
                <a:ea typeface="+mn-lt"/>
                <a:cs typeface="+mn-lt"/>
              </a:rPr>
              <a:t>Impact on the market position of Contoso Protein Plus</a:t>
            </a:r>
            <a:endParaRPr lang="de-DE">
              <a:ea typeface="+mn-lt"/>
              <a:cs typeface="+mn-lt"/>
            </a:endParaRPr>
          </a:p>
          <a:p>
            <a:r>
              <a:rPr lang="de-DE" sz="2000">
                <a:ea typeface="+mn-lt"/>
                <a:cs typeface="+mn-lt"/>
              </a:rPr>
              <a:t>Executive Summary</a:t>
            </a:r>
            <a:endParaRPr lang="de-DE"/>
          </a:p>
        </p:txBody>
      </p:sp>
    </p:spTree>
    <p:extLst>
      <p:ext uri="{BB962C8B-B14F-4D97-AF65-F5344CB8AC3E}">
        <p14:creationId xmlns:p14="http://schemas.microsoft.com/office/powerpoint/2010/main" val="35541085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9D566D82-CF80-3940-2FEC-C4766796BB5C}"/>
              </a:ext>
            </a:extLst>
          </p:cNvPr>
          <p:cNvSpPr>
            <a:spLocks noGrp="1"/>
          </p:cNvSpPr>
          <p:nvPr>
            <p:ph type="title"/>
          </p:nvPr>
        </p:nvSpPr>
        <p:spPr>
          <a:xfrm>
            <a:off x="621792" y="1161288"/>
            <a:ext cx="3602736" cy="4526280"/>
          </a:xfrm>
        </p:spPr>
        <p:txBody>
          <a:bodyPr>
            <a:normAutofit/>
          </a:bodyPr>
          <a:lstStyle/>
          <a:p>
            <a:r>
              <a:rPr lang="de-DE" sz="3100">
                <a:ea typeface="+mj-lt"/>
                <a:cs typeface="+mj-lt"/>
              </a:rPr>
              <a:t>Future prospects</a:t>
            </a:r>
            <a:endParaRPr lang="en-US"/>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870A5736-B614-EBC6-DF1B-3811081FC983}"/>
              </a:ext>
            </a:extLst>
          </p:cNvPr>
          <p:cNvSpPr>
            <a:spLocks noGrp="1"/>
          </p:cNvSpPr>
          <p:nvPr>
            <p:ph idx="1"/>
          </p:nvPr>
        </p:nvSpPr>
        <p:spPr>
          <a:xfrm>
            <a:off x="5434149" y="932688"/>
            <a:ext cx="5916603" cy="4992624"/>
          </a:xfrm>
        </p:spPr>
        <p:txBody>
          <a:bodyPr anchor="ctr">
            <a:normAutofit/>
          </a:bodyPr>
          <a:lstStyle/>
          <a:p>
            <a:r>
              <a:rPr lang="de-DE" sz="1700">
                <a:ea typeface="+mn-lt"/>
                <a:cs typeface="+mn-lt"/>
              </a:rPr>
              <a:t>Dynamic development of social media trends</a:t>
            </a:r>
            <a:endParaRPr lang="en-US"/>
          </a:p>
          <a:p>
            <a:pPr lvl="1"/>
            <a:r>
              <a:rPr lang="de-DE" sz="1300">
                <a:ea typeface="+mn-lt"/>
                <a:cs typeface="+mn-lt"/>
              </a:rPr>
              <a:t>Impact of viral reels can change quickly</a:t>
            </a:r>
            <a:endParaRPr lang="de-DE" sz="1300"/>
          </a:p>
          <a:p>
            <a:r>
              <a:rPr lang="de-DE" sz="1700"/>
              <a:t>Importance</a:t>
            </a:r>
            <a:r>
              <a:rPr lang="de-DE" sz="1700">
                <a:ea typeface="+mn-lt"/>
                <a:cs typeface="+mn-lt"/>
              </a:rPr>
              <a:t> of adapting to trends and consumer preferences</a:t>
            </a:r>
            <a:endParaRPr lang="de-DE"/>
          </a:p>
          <a:p>
            <a:pPr lvl="1"/>
            <a:r>
              <a:rPr lang="de-DE" sz="1300">
                <a:ea typeface="+mn-lt"/>
                <a:cs typeface="+mn-lt"/>
              </a:rPr>
              <a:t>Critical to a brand's success in the digital age</a:t>
            </a:r>
            <a:endParaRPr lang="de-DE" sz="1300"/>
          </a:p>
          <a:p>
            <a:r>
              <a:rPr lang="de-DE" sz="1700">
                <a:ea typeface="+mn-lt"/>
                <a:cs typeface="+mn-lt"/>
              </a:rPr>
              <a:t>Expanding product reach to the West Coast</a:t>
            </a:r>
            <a:endParaRPr lang="de-DE"/>
          </a:p>
          <a:p>
            <a:pPr lvl="1"/>
            <a:r>
              <a:rPr lang="de-DE" sz="1300">
                <a:ea typeface="+mn-lt"/>
                <a:cs typeface="+mn-lt"/>
              </a:rPr>
              <a:t>Stronghold of the fitness market</a:t>
            </a:r>
            <a:endParaRPr lang="de-DE" sz="1300"/>
          </a:p>
          <a:p>
            <a:pPr lvl="1"/>
            <a:r>
              <a:rPr lang="de-DE" sz="1300">
                <a:ea typeface="+mn-lt"/>
                <a:cs typeface="+mn-lt"/>
              </a:rPr>
              <a:t>Proving the feasibility of a nationwide launch</a:t>
            </a:r>
            <a:endParaRPr lang="de-DE" sz="1300"/>
          </a:p>
          <a:p>
            <a:pPr lvl="1"/>
            <a:r>
              <a:rPr lang="de-DE" sz="1300">
                <a:ea typeface="+mn-lt"/>
                <a:cs typeface="+mn-lt"/>
              </a:rPr>
              <a:t>Maintaining sales momentum in the health and fitness market</a:t>
            </a:r>
            <a:endParaRPr lang="de-DE" sz="1300"/>
          </a:p>
          <a:p>
            <a:pPr lvl="1">
              <a:lnSpc>
                <a:spcPct val="100000"/>
              </a:lnSpc>
            </a:pPr>
            <a:r>
              <a:rPr lang="de-DE" sz="1300">
                <a:ea typeface="+mn-lt"/>
                <a:cs typeface="+mn-lt"/>
              </a:rPr>
              <a:t>Ready for national marketing</a:t>
            </a:r>
            <a:endParaRPr lang="de-DE" sz="1300"/>
          </a:p>
        </p:txBody>
      </p:sp>
    </p:spTree>
    <p:extLst>
      <p:ext uri="{BB962C8B-B14F-4D97-AF65-F5344CB8AC3E}">
        <p14:creationId xmlns:p14="http://schemas.microsoft.com/office/powerpoint/2010/main" val="4026431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1225D3C-FE0B-ABBA-5089-033A5C8BEB9B}"/>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ea typeface="+mj-lt"/>
                <a:cs typeface="+mj-lt"/>
              </a:rPr>
              <a:t>Questions and </a:t>
            </a:r>
            <a:r>
              <a:rPr lang="en-US" sz="3400" dirty="0">
                <a:ea typeface="+mj-lt"/>
                <a:cs typeface="+mj-lt"/>
              </a:rPr>
              <a:t>answers</a:t>
            </a:r>
            <a:endParaRPr lang="en-US" dirty="0"/>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0C3A0585-6500-F114-E246-398675E25268}"/>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ea typeface="+mn-lt"/>
                <a:cs typeface="+mn-lt"/>
              </a:rPr>
              <a:t>Open the room for questions from the audience.</a:t>
            </a:r>
            <a:endParaRPr lang="en-US">
              <a:ea typeface="+mn-lt"/>
              <a:cs typeface="+mn-lt"/>
            </a:endParaRPr>
          </a:p>
          <a:p>
            <a:r>
              <a:rPr lang="en-US" sz="1700">
                <a:ea typeface="+mn-lt"/>
                <a:cs typeface="+mn-lt"/>
              </a:rPr>
              <a:t>Encourage discussions on important topics.</a:t>
            </a:r>
            <a:endParaRPr lang="en-US">
              <a:ea typeface="+mn-lt"/>
              <a:cs typeface="+mn-lt"/>
            </a:endParaRPr>
          </a:p>
          <a:p>
            <a:r>
              <a:rPr lang="en-US" sz="1700">
                <a:ea typeface="+mn-lt"/>
                <a:cs typeface="+mn-lt"/>
              </a:rPr>
              <a:t>Clarify all points from the presentation.</a:t>
            </a:r>
            <a:endParaRPr lang="en-US">
              <a:ea typeface="+mn-lt"/>
              <a:cs typeface="+mn-lt"/>
            </a:endParaRPr>
          </a:p>
          <a:p>
            <a:r>
              <a:rPr lang="en-US" sz="1700">
                <a:ea typeface="+mn-lt"/>
                <a:cs typeface="+mn-lt"/>
              </a:rPr>
              <a:t>Gather feedback and insights from the audience.</a:t>
            </a:r>
            <a:endParaRPr lang="en-US"/>
          </a:p>
          <a:p>
            <a:r>
              <a:rPr lang="en-US" sz="1700">
                <a:ea typeface="+mn-lt"/>
                <a:cs typeface="+mn-lt"/>
              </a:rPr>
              <a:t>Emphasize the importance of audience engagement.</a:t>
            </a:r>
            <a:endParaRPr lang="en-US">
              <a:ea typeface="+mn-lt"/>
              <a:cs typeface="+mn-lt"/>
            </a:endParaRPr>
          </a:p>
        </p:txBody>
      </p:sp>
      <p:pic>
        <p:nvPicPr>
          <p:cNvPr id="5" name="Inhaltsplatzhalter 4" descr="Das Management hat es an die Pinnwand gepinnt">
            <a:extLst>
              <a:ext uri="{FF2B5EF4-FFF2-40B4-BE49-F238E27FC236}">
                <a16:creationId xmlns:a16="http://schemas.microsoft.com/office/drawing/2014/main" id="{1FDDC9E5-1FE1-4155-89F6-9ECCB257F9BD}"/>
              </a:ext>
            </a:extLst>
          </p:cNvPr>
          <p:cNvPicPr>
            <a:picLocks noGrp="1" noChangeAspect="1"/>
          </p:cNvPicPr>
          <p:nvPr>
            <p:ph sz="half" idx="1"/>
          </p:nvPr>
        </p:nvPicPr>
        <p:blipFill>
          <a:blip r:embed="rId3"/>
          <a:srcRect l="16010" r="16986" b="-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2056931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2A4FB097-A75C-220F-A457-04C56233868D}"/>
              </a:ext>
            </a:extLst>
          </p:cNvPr>
          <p:cNvSpPr>
            <a:spLocks noGrp="1"/>
          </p:cNvSpPr>
          <p:nvPr>
            <p:ph type="title"/>
          </p:nvPr>
        </p:nvSpPr>
        <p:spPr>
          <a:xfrm>
            <a:off x="621792" y="1161288"/>
            <a:ext cx="3602736" cy="4526280"/>
          </a:xfrm>
        </p:spPr>
        <p:txBody>
          <a:bodyPr>
            <a:normAutofit/>
          </a:bodyPr>
          <a:lstStyle/>
          <a:p>
            <a:r>
              <a:rPr lang="de-DE">
                <a:ea typeface="+mj-lt"/>
                <a:cs typeface="+mj-lt"/>
              </a:rPr>
              <a:t>Introduction</a:t>
            </a:r>
            <a:endParaRPr lang="en-US"/>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7EE51731-DF33-501D-A97A-28056726D3BD}"/>
              </a:ext>
            </a:extLst>
          </p:cNvPr>
          <p:cNvSpPr>
            <a:spLocks noGrp="1"/>
          </p:cNvSpPr>
          <p:nvPr>
            <p:ph idx="1"/>
          </p:nvPr>
        </p:nvSpPr>
        <p:spPr>
          <a:xfrm>
            <a:off x="5434149" y="932688"/>
            <a:ext cx="5916603" cy="4992624"/>
          </a:xfrm>
        </p:spPr>
        <p:txBody>
          <a:bodyPr anchor="ctr">
            <a:normAutofit/>
          </a:bodyPr>
          <a:lstStyle/>
          <a:p>
            <a:r>
              <a:rPr lang="de-DE" sz="1700">
                <a:ea typeface="+mn-lt"/>
                <a:cs typeface="+mn-lt"/>
              </a:rPr>
              <a:t>Social media sensation</a:t>
            </a:r>
            <a:endParaRPr lang="en-US"/>
          </a:p>
          <a:p>
            <a:pPr lvl="1"/>
            <a:r>
              <a:rPr lang="de-DE" sz="1300">
                <a:ea typeface="+mn-lt"/>
                <a:cs typeface="+mn-lt"/>
              </a:rPr>
              <a:t>Contoso Protein Plus has gained huge popularity on social networks</a:t>
            </a:r>
            <a:endParaRPr lang="de-DE" sz="1300"/>
          </a:p>
          <a:p>
            <a:pPr lvl="1"/>
            <a:r>
              <a:rPr lang="de-DE" sz="1300">
                <a:ea typeface="+mn-lt"/>
                <a:cs typeface="+mn-lt"/>
              </a:rPr>
              <a:t>A video has greatly increased demand for the product</a:t>
            </a:r>
            <a:endParaRPr lang="de-DE" sz="1300"/>
          </a:p>
          <a:p>
            <a:r>
              <a:rPr lang="de-DE" sz="1700">
                <a:ea typeface="+mn-lt"/>
                <a:cs typeface="+mn-lt"/>
              </a:rPr>
              <a:t>Current sales region</a:t>
            </a:r>
            <a:endParaRPr lang="de-DE"/>
          </a:p>
          <a:p>
            <a:pPr lvl="1"/>
            <a:r>
              <a:rPr lang="de-DE" sz="1300">
                <a:ea typeface="+mn-lt"/>
                <a:cs typeface="+mn-lt"/>
              </a:rPr>
              <a:t>Sales currently limited to the Southwest of the USA</a:t>
            </a:r>
          </a:p>
          <a:p>
            <a:pPr lvl="1"/>
            <a:r>
              <a:rPr lang="de-DE" sz="1300">
                <a:ea typeface="+mn-lt"/>
                <a:cs typeface="+mn-lt"/>
              </a:rPr>
              <a:t>Contoso Beverage Ltd. is based in this region</a:t>
            </a:r>
            <a:endParaRPr lang="de-DE" sz="1300"/>
          </a:p>
          <a:p>
            <a:r>
              <a:rPr lang="de-DE" sz="1700">
                <a:ea typeface="+mn-lt"/>
                <a:cs typeface="+mn-lt"/>
              </a:rPr>
              <a:t>Market analysis and decision</a:t>
            </a:r>
            <a:endParaRPr lang="de-DE"/>
          </a:p>
          <a:p>
            <a:pPr lvl="1"/>
            <a:r>
              <a:rPr lang="de-DE" sz="1300">
                <a:ea typeface="+mn-lt"/>
                <a:cs typeface="+mn-lt"/>
              </a:rPr>
              <a:t>Analysis of factors contributing to demand</a:t>
            </a:r>
            <a:endParaRPr lang="de-DE" sz="1300"/>
          </a:p>
          <a:p>
            <a:pPr lvl="1">
              <a:lnSpc>
                <a:spcPct val="100000"/>
              </a:lnSpc>
            </a:pPr>
            <a:r>
              <a:rPr lang="de-DE" sz="1300">
                <a:ea typeface="+mn-lt"/>
                <a:cs typeface="+mn-lt"/>
              </a:rPr>
              <a:t>Decision on national market launch pending</a:t>
            </a:r>
            <a:endParaRPr lang="de-DE" sz="1300"/>
          </a:p>
        </p:txBody>
      </p:sp>
    </p:spTree>
    <p:extLst>
      <p:ext uri="{BB962C8B-B14F-4D97-AF65-F5344CB8AC3E}">
        <p14:creationId xmlns:p14="http://schemas.microsoft.com/office/powerpoint/2010/main" val="3880303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640B3DF-3C1C-49A7-8FA7-EE4A21CB0B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sp useBgFill="1">
        <p:nvSpPr>
          <p:cNvPr id="10" name="Rectangle 9">
            <a:extLst>
              <a:ext uri="{FF2B5EF4-FFF2-40B4-BE49-F238E27FC236}">
                <a16:creationId xmlns:a16="http://schemas.microsoft.com/office/drawing/2014/main" id="{AFF79527-C7F1-4E06-8126-A8E8C5FEB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384048"/>
            <a:ext cx="3740740" cy="5833872"/>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4ADF0E3F-7FBE-FA72-DF15-6230A60D03C3}"/>
              </a:ext>
            </a:extLst>
          </p:cNvPr>
          <p:cNvSpPr>
            <a:spLocks noGrp="1"/>
          </p:cNvSpPr>
          <p:nvPr>
            <p:ph type="title"/>
          </p:nvPr>
        </p:nvSpPr>
        <p:spPr>
          <a:xfrm>
            <a:off x="868680" y="919128"/>
            <a:ext cx="3103427" cy="4311239"/>
          </a:xfrm>
        </p:spPr>
        <p:txBody>
          <a:bodyPr anchor="t">
            <a:normAutofit/>
          </a:bodyPr>
          <a:lstStyle/>
          <a:p>
            <a:r>
              <a:rPr lang="de-DE" sz="3200">
                <a:ea typeface="+mj-lt"/>
                <a:cs typeface="+mj-lt"/>
              </a:rPr>
              <a:t>Introduction to Contoso Protein Plus</a:t>
            </a:r>
            <a:endParaRPr lang="en-US">
              <a:ea typeface="+mj-lt"/>
              <a:cs typeface="+mj-lt"/>
            </a:endParaRPr>
          </a:p>
        </p:txBody>
      </p:sp>
      <p:sp>
        <p:nvSpPr>
          <p:cNvPr id="3" name="Inhaltsplatzhalter 2">
            <a:extLst>
              <a:ext uri="{FF2B5EF4-FFF2-40B4-BE49-F238E27FC236}">
                <a16:creationId xmlns:a16="http://schemas.microsoft.com/office/drawing/2014/main" id="{33E8E10B-4917-5AA7-A7BB-2BF57253E8B9}"/>
              </a:ext>
            </a:extLst>
          </p:cNvPr>
          <p:cNvSpPr>
            <a:spLocks noGrp="1"/>
          </p:cNvSpPr>
          <p:nvPr>
            <p:ph idx="1"/>
          </p:nvPr>
        </p:nvSpPr>
        <p:spPr>
          <a:xfrm>
            <a:off x="4962222" y="919128"/>
            <a:ext cx="6730944" cy="5298790"/>
          </a:xfrm>
        </p:spPr>
        <p:txBody>
          <a:bodyPr vert="horz" lIns="91440" tIns="45720" rIns="91440" bIns="45720" rtlCol="0" anchor="t">
            <a:normAutofit/>
          </a:bodyPr>
          <a:lstStyle/>
          <a:p>
            <a:r>
              <a:rPr lang="de-DE" sz="2000">
                <a:ea typeface="+mn-lt"/>
                <a:cs typeface="+mn-lt"/>
              </a:rPr>
              <a:t>Popularity in social networks</a:t>
            </a:r>
            <a:endParaRPr lang="en-US"/>
          </a:p>
          <a:p>
            <a:pPr lvl="1"/>
            <a:r>
              <a:rPr lang="de-DE" sz="1600">
                <a:ea typeface="+mn-lt"/>
                <a:cs typeface="+mn-lt"/>
              </a:rPr>
              <a:t>Contoso Protein Plus has become a sensation in recent weeks</a:t>
            </a:r>
            <a:endParaRPr lang="de-DE" sz="1600"/>
          </a:p>
          <a:p>
            <a:pPr lvl="1"/>
            <a:r>
              <a:rPr lang="de-DE" sz="1600">
                <a:ea typeface="+mn-lt"/>
                <a:cs typeface="+mn-lt"/>
              </a:rPr>
              <a:t>A video led to a wave of popularity</a:t>
            </a:r>
            <a:endParaRPr lang="de-DE" sz="1600"/>
          </a:p>
          <a:p>
            <a:r>
              <a:rPr lang="de-DE" sz="2000">
                <a:ea typeface="+mn-lt"/>
                <a:cs typeface="+mn-lt"/>
              </a:rPr>
              <a:t>Key factors behind the rise in demand</a:t>
            </a:r>
            <a:endParaRPr lang="de-DE"/>
          </a:p>
          <a:p>
            <a:pPr lvl="1"/>
            <a:r>
              <a:rPr lang="de-DE" sz="1600">
                <a:ea typeface="+mn-lt"/>
                <a:cs typeface="+mn-lt"/>
              </a:rPr>
              <a:t>Analysis of the main factors</a:t>
            </a:r>
            <a:endParaRPr lang="de-DE" sz="1600"/>
          </a:p>
          <a:p>
            <a:r>
              <a:rPr lang="de-DE" sz="2000">
                <a:ea typeface="+mn-lt"/>
                <a:cs typeface="+mn-lt"/>
              </a:rPr>
              <a:t>Current sales area</a:t>
            </a:r>
            <a:endParaRPr lang="de-DE"/>
          </a:p>
          <a:p>
            <a:pPr lvl="1"/>
            <a:r>
              <a:rPr lang="de-DE" sz="1600">
                <a:ea typeface="+mn-lt"/>
                <a:cs typeface="+mn-lt"/>
              </a:rPr>
              <a:t>Sales limited to the Southwest of the USA</a:t>
            </a:r>
          </a:p>
          <a:p>
            <a:pPr lvl="1"/>
            <a:r>
              <a:rPr lang="de-DE" sz="1600">
                <a:ea typeface="+mn-lt"/>
                <a:cs typeface="+mn-lt"/>
              </a:rPr>
              <a:t>Company is based in the Southwest</a:t>
            </a:r>
            <a:endParaRPr lang="de-DE" sz="1600"/>
          </a:p>
          <a:p>
            <a:r>
              <a:rPr lang="de-DE" sz="2000">
                <a:ea typeface="+mn-lt"/>
                <a:cs typeface="+mn-lt"/>
              </a:rPr>
              <a:t>Market trend and expansion</a:t>
            </a:r>
            <a:endParaRPr lang="de-DE" sz="2000"/>
          </a:p>
          <a:p>
            <a:pPr lvl="1"/>
            <a:r>
              <a:rPr lang="de-DE" sz="1600">
                <a:ea typeface="+mn-lt"/>
                <a:cs typeface="+mn-lt"/>
              </a:rPr>
              <a:t>Decision to expand national offerings</a:t>
            </a:r>
            <a:endParaRPr lang="de-DE" sz="1600"/>
          </a:p>
          <a:p>
            <a:pPr lvl="1"/>
            <a:r>
              <a:rPr lang="de-DE" sz="1600">
                <a:ea typeface="+mn-lt"/>
                <a:cs typeface="+mn-lt"/>
              </a:rPr>
              <a:t>Check profitability of national availability</a:t>
            </a:r>
            <a:endParaRPr lang="de-DE" sz="1600"/>
          </a:p>
        </p:txBody>
      </p:sp>
      <p:sp>
        <p:nvSpPr>
          <p:cNvPr id="12" name="Rectangle 11">
            <a:extLst>
              <a:ext uri="{FF2B5EF4-FFF2-40B4-BE49-F238E27FC236}">
                <a16:creationId xmlns:a16="http://schemas.microsoft.com/office/drawing/2014/main" id="{90FA739B-A75D-DA77-F75D-36ED592E9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889233"/>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8498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7C005608-20EA-5F45-4978-FAFD9EFC5754}"/>
              </a:ext>
            </a:extLst>
          </p:cNvPr>
          <p:cNvSpPr>
            <a:spLocks noGrp="1"/>
          </p:cNvSpPr>
          <p:nvPr>
            <p:ph type="title"/>
          </p:nvPr>
        </p:nvSpPr>
        <p:spPr>
          <a:xfrm>
            <a:off x="621792" y="1161288"/>
            <a:ext cx="3602736" cy="4526280"/>
          </a:xfrm>
        </p:spPr>
        <p:txBody>
          <a:bodyPr>
            <a:normAutofit/>
          </a:bodyPr>
          <a:lstStyle/>
          <a:p>
            <a:r>
              <a:rPr lang="de-DE"/>
              <a:t>Report date</a:t>
            </a:r>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19EF8122-1419-32B1-6DCD-9529BD34589A}"/>
              </a:ext>
            </a:extLst>
          </p:cNvPr>
          <p:cNvSpPr>
            <a:spLocks noGrp="1"/>
          </p:cNvSpPr>
          <p:nvPr>
            <p:ph idx="1"/>
          </p:nvPr>
        </p:nvSpPr>
        <p:spPr>
          <a:xfrm>
            <a:off x="5434149" y="932688"/>
            <a:ext cx="5916603" cy="4992624"/>
          </a:xfrm>
        </p:spPr>
        <p:txBody>
          <a:bodyPr anchor="ctr">
            <a:normAutofit/>
          </a:bodyPr>
          <a:lstStyle/>
          <a:p>
            <a:pPr indent="0">
              <a:buNone/>
            </a:pPr>
            <a:r>
              <a:rPr lang="de-DE" sz="2000">
                <a:ea typeface="+mn-lt"/>
                <a:cs typeface="+mn-lt"/>
              </a:rPr>
              <a:t>Reporting date: January 22, 2024</a:t>
            </a:r>
            <a:endParaRPr lang="en-US">
              <a:ea typeface="+mn-lt"/>
              <a:cs typeface="+mn-lt"/>
            </a:endParaRPr>
          </a:p>
        </p:txBody>
      </p:sp>
    </p:spTree>
    <p:extLst>
      <p:ext uri="{BB962C8B-B14F-4D97-AF65-F5344CB8AC3E}">
        <p14:creationId xmlns:p14="http://schemas.microsoft.com/office/powerpoint/2010/main" val="3391387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8380AD67-C5CA-4918-B4BB-C359BB03E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0D84594-C9FF-D2A8-5297-8C5EBEBE57C3}"/>
              </a:ext>
            </a:extLst>
          </p:cNvPr>
          <p:cNvSpPr>
            <a:spLocks noGrp="1"/>
          </p:cNvSpPr>
          <p:nvPr>
            <p:ph type="title"/>
          </p:nvPr>
        </p:nvSpPr>
        <p:spPr>
          <a:xfrm>
            <a:off x="5080216" y="1076324"/>
            <a:ext cx="6272784" cy="1535051"/>
          </a:xfrm>
        </p:spPr>
        <p:txBody>
          <a:bodyPr vert="horz" lIns="91440" tIns="45720" rIns="91440" bIns="45720" rtlCol="0" anchor="b">
            <a:normAutofit/>
          </a:bodyPr>
          <a:lstStyle/>
          <a:p>
            <a:r>
              <a:rPr lang="en-US" sz="5200">
                <a:ea typeface="+mj-lt"/>
                <a:cs typeface="+mj-lt"/>
              </a:rPr>
              <a:t>The new social media sensation</a:t>
            </a:r>
            <a:endParaRPr lang="en-US"/>
          </a:p>
        </p:txBody>
      </p:sp>
      <p:pic>
        <p:nvPicPr>
          <p:cNvPr id="5" name="Inhaltsplatzhalter 4" descr="close up on man holding smartphone to opening application while searching and download data on laptop to working about futuristic of social media marketing for internet network technology and business concept">
            <a:extLst>
              <a:ext uri="{FF2B5EF4-FFF2-40B4-BE49-F238E27FC236}">
                <a16:creationId xmlns:a16="http://schemas.microsoft.com/office/drawing/2014/main" id="{DAA46E07-1B0F-44E5-B1AB-0A5574DC539E}"/>
              </a:ext>
            </a:extLst>
          </p:cNvPr>
          <p:cNvPicPr>
            <a:picLocks noGrp="1" noChangeAspect="1"/>
          </p:cNvPicPr>
          <p:nvPr>
            <p:ph sz="half" idx="1"/>
          </p:nvPr>
        </p:nvPicPr>
        <p:blipFill>
          <a:blip r:embed="rId3"/>
          <a:srcRect l="40814" r="25518" b="1"/>
          <a:stretch/>
        </p:blipFill>
        <p:spPr>
          <a:xfrm>
            <a:off x="20" y="10"/>
            <a:ext cx="4505305" cy="6857990"/>
          </a:xfrm>
          <a:prstGeom prst="rect">
            <a:avLst/>
          </a:prstGeom>
        </p:spPr>
      </p:pic>
      <p:sp>
        <p:nvSpPr>
          <p:cNvPr id="18" name="!!accent">
            <a:extLst>
              <a:ext uri="{FF2B5EF4-FFF2-40B4-BE49-F238E27FC236}">
                <a16:creationId xmlns:a16="http://schemas.microsoft.com/office/drawing/2014/main" id="{EABAD4DA-87BA-4F70-9EF0-45C6BCF17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17960"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915128D9-2797-47FA-B6FE-EC24E6B84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926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7B4C3025-E8A3-F370-A084-7CE726509AA3}"/>
              </a:ext>
            </a:extLst>
          </p:cNvPr>
          <p:cNvSpPr>
            <a:spLocks noGrp="1"/>
          </p:cNvSpPr>
          <p:nvPr>
            <p:ph sz="half" idx="2"/>
          </p:nvPr>
        </p:nvSpPr>
        <p:spPr>
          <a:xfrm>
            <a:off x="5080216" y="3351276"/>
            <a:ext cx="6272784" cy="2825686"/>
          </a:xfrm>
        </p:spPr>
        <p:txBody>
          <a:bodyPr vert="horz" lIns="91440" tIns="45720" rIns="91440" bIns="45720" rtlCol="0" anchor="t">
            <a:normAutofit/>
          </a:bodyPr>
          <a:lstStyle/>
          <a:p>
            <a:r>
              <a:rPr lang="en-US" sz="1500">
                <a:ea typeface="+mn-lt"/>
                <a:cs typeface="+mn-lt"/>
              </a:rPr>
              <a:t>Origin of the success</a:t>
            </a:r>
            <a:endParaRPr lang="en-US"/>
          </a:p>
          <a:p>
            <a:pPr lvl="1"/>
            <a:r>
              <a:rPr lang="en-US" sz="1100">
                <a:ea typeface="+mn-lt"/>
                <a:cs typeface="+mn-lt"/>
              </a:rPr>
              <a:t>Influential video on social media platforms</a:t>
            </a:r>
            <a:endParaRPr lang="en-US" sz="1100"/>
          </a:p>
          <a:p>
            <a:pPr lvl="1"/>
            <a:r>
              <a:rPr lang="en-US" sz="1100">
                <a:ea typeface="+mn-lt"/>
                <a:cs typeface="+mn-lt"/>
              </a:rPr>
              <a:t>Particularly popular on Instagram and TikTok</a:t>
            </a:r>
          </a:p>
          <a:p>
            <a:r>
              <a:rPr lang="en-US" sz="1500">
                <a:ea typeface="+mn-lt"/>
                <a:cs typeface="+mn-lt"/>
              </a:rPr>
              <a:t>Content of the video</a:t>
            </a:r>
            <a:endParaRPr lang="en-US"/>
          </a:p>
          <a:p>
            <a:pPr lvl="1"/>
            <a:r>
              <a:rPr lang="en-US" sz="1100">
                <a:ea typeface="+mn-lt"/>
                <a:cs typeface="+mn-lt"/>
              </a:rPr>
              <a:t>Fitness influencer emphasizes taste and effectiveness</a:t>
            </a:r>
            <a:endParaRPr lang="en-US" sz="1100"/>
          </a:p>
          <a:p>
            <a:pPr lvl="1"/>
            <a:r>
              <a:rPr lang="en-US" sz="1100">
                <a:ea typeface="+mn-lt"/>
                <a:cs typeface="+mn-lt"/>
              </a:rPr>
              <a:t>Focus on the versatility of the product</a:t>
            </a:r>
            <a:endParaRPr lang="en-US" sz="1100"/>
          </a:p>
          <a:p>
            <a:r>
              <a:rPr lang="en-US" sz="1500">
                <a:ea typeface="+mn-lt"/>
                <a:cs typeface="+mn-lt"/>
              </a:rPr>
              <a:t>Integration into everyday life</a:t>
            </a:r>
            <a:endParaRPr lang="en-US" sz="1500"/>
          </a:p>
          <a:p>
            <a:pPr lvl="1"/>
            <a:r>
              <a:rPr lang="en-US" sz="1100">
                <a:ea typeface="+mn-lt"/>
                <a:cs typeface="+mn-lt"/>
              </a:rPr>
              <a:t>Seamless integration into the daily fitness routine</a:t>
            </a:r>
            <a:endParaRPr lang="en-US" sz="1100"/>
          </a:p>
          <a:p>
            <a:pPr lvl="1">
              <a:lnSpc>
                <a:spcPct val="100000"/>
              </a:lnSpc>
            </a:pPr>
            <a:r>
              <a:rPr lang="en-US" sz="1100">
                <a:ea typeface="+mn-lt"/>
                <a:cs typeface="+mn-lt"/>
              </a:rPr>
              <a:t>Great response from the audience</a:t>
            </a:r>
            <a:endParaRPr lang="en-US" sz="1100"/>
          </a:p>
        </p:txBody>
      </p:sp>
    </p:spTree>
    <p:extLst>
      <p:ext uri="{BB962C8B-B14F-4D97-AF65-F5344CB8AC3E}">
        <p14:creationId xmlns:p14="http://schemas.microsoft.com/office/powerpoint/2010/main" val="2621285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B45CEE4-3208-D29B-64E9-9590666E501F}"/>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ea typeface="+mj-lt"/>
                <a:cs typeface="+mj-lt"/>
              </a:rPr>
              <a:t>The viralea reel</a:t>
            </a:r>
            <a:endParaRPr lang="en-US"/>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AD5B3C0D-DCA9-4FCE-9D34-99E3F582FE47}"/>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ea typeface="+mn-lt"/>
                <a:cs typeface="+mn-lt"/>
              </a:rPr>
              <a:t>Influential video on social media</a:t>
            </a:r>
            <a:endParaRPr lang="en-US"/>
          </a:p>
          <a:p>
            <a:pPr lvl="1"/>
            <a:r>
              <a:rPr lang="en-US" sz="1300">
                <a:ea typeface="+mn-lt"/>
                <a:cs typeface="+mn-lt"/>
              </a:rPr>
              <a:t>Posted on Instagram and TikTok</a:t>
            </a:r>
          </a:p>
          <a:p>
            <a:pPr lvl="1"/>
            <a:r>
              <a:rPr lang="en-US" sz="1300">
                <a:ea typeface="+mn-lt"/>
                <a:cs typeface="+mn-lt"/>
              </a:rPr>
              <a:t>Focus on fitness influencers</a:t>
            </a:r>
            <a:endParaRPr lang="en-US" sz="1300"/>
          </a:p>
          <a:p>
            <a:r>
              <a:rPr lang="en-US" sz="1700">
                <a:ea typeface="+mn-lt"/>
                <a:cs typeface="+mn-lt"/>
              </a:rPr>
              <a:t>Highlighting product features</a:t>
            </a:r>
            <a:endParaRPr lang="en-US"/>
          </a:p>
          <a:p>
            <a:pPr lvl="1"/>
            <a:r>
              <a:rPr lang="en-US" sz="1300">
                <a:ea typeface="+mn-lt"/>
                <a:cs typeface="+mn-lt"/>
              </a:rPr>
              <a:t>Taste and effectiveness</a:t>
            </a:r>
            <a:endParaRPr lang="en-US" sz="1300"/>
          </a:p>
          <a:p>
            <a:pPr lvl="1"/>
            <a:r>
              <a:rPr lang="en-US" sz="1300">
                <a:ea typeface="+mn-lt"/>
                <a:cs typeface="+mn-lt"/>
              </a:rPr>
              <a:t>Versatility of the product</a:t>
            </a:r>
            <a:endParaRPr lang="en-US" sz="1300"/>
          </a:p>
          <a:p>
            <a:r>
              <a:rPr lang="en-US" sz="1700">
                <a:ea typeface="+mn-lt"/>
                <a:cs typeface="+mn-lt"/>
              </a:rPr>
              <a:t>Integration into daily fitness routine</a:t>
            </a:r>
            <a:endParaRPr lang="en-US"/>
          </a:p>
          <a:p>
            <a:pPr lvl="1"/>
            <a:r>
              <a:rPr lang="en-US" sz="1300">
                <a:ea typeface="+mn-lt"/>
                <a:cs typeface="+mn-lt"/>
              </a:rPr>
              <a:t>Seamless integration shown</a:t>
            </a:r>
            <a:endParaRPr lang="en-US" sz="1300"/>
          </a:p>
          <a:p>
            <a:pPr lvl="1"/>
            <a:r>
              <a:rPr lang="en-US" sz="1300">
                <a:ea typeface="+mn-lt"/>
                <a:cs typeface="+mn-lt"/>
              </a:rPr>
              <a:t>Appealed to a wide audience</a:t>
            </a:r>
            <a:endParaRPr lang="en-US" sz="1300"/>
          </a:p>
        </p:txBody>
      </p:sp>
      <p:pic>
        <p:nvPicPr>
          <p:cNvPr id="5" name="Inhaltsplatzhalter 4" descr="Hashtag and @ notification icons">
            <a:extLst>
              <a:ext uri="{FF2B5EF4-FFF2-40B4-BE49-F238E27FC236}">
                <a16:creationId xmlns:a16="http://schemas.microsoft.com/office/drawing/2014/main" id="{E91F28E8-E307-4C9A-80CC-2E76E3C3A23E}"/>
              </a:ext>
            </a:extLst>
          </p:cNvPr>
          <p:cNvPicPr>
            <a:picLocks noGrp="1" noChangeAspect="1"/>
          </p:cNvPicPr>
          <p:nvPr>
            <p:ph sz="half" idx="1"/>
          </p:nvPr>
        </p:nvPicPr>
        <p:blipFill>
          <a:blip r:embed="rId3"/>
          <a:srcRect l="7908" r="25089" b="-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619575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640B3DF-3C1C-49A7-8FA7-EE4A21CB0B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sp useBgFill="1">
        <p:nvSpPr>
          <p:cNvPr id="10" name="Rectangle 9">
            <a:extLst>
              <a:ext uri="{FF2B5EF4-FFF2-40B4-BE49-F238E27FC236}">
                <a16:creationId xmlns:a16="http://schemas.microsoft.com/office/drawing/2014/main" id="{AFF79527-C7F1-4E06-8126-A8E8C5FEB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384048"/>
            <a:ext cx="3740740" cy="5833872"/>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986386AF-A36A-7271-FFD9-D08DFD2F329A}"/>
              </a:ext>
            </a:extLst>
          </p:cNvPr>
          <p:cNvSpPr>
            <a:spLocks noGrp="1"/>
          </p:cNvSpPr>
          <p:nvPr>
            <p:ph type="title"/>
          </p:nvPr>
        </p:nvSpPr>
        <p:spPr>
          <a:xfrm>
            <a:off x="868680" y="919128"/>
            <a:ext cx="3103427" cy="4311239"/>
          </a:xfrm>
        </p:spPr>
        <p:txBody>
          <a:bodyPr anchor="t">
            <a:normAutofit/>
          </a:bodyPr>
          <a:lstStyle/>
          <a:p>
            <a:r>
              <a:rPr lang="de-DE" sz="2700">
                <a:ea typeface="+mj-lt"/>
                <a:cs typeface="+mj-lt"/>
              </a:rPr>
              <a:t>Key factors behind the hype</a:t>
            </a:r>
            <a:endParaRPr lang="en-US"/>
          </a:p>
        </p:txBody>
      </p:sp>
      <p:sp>
        <p:nvSpPr>
          <p:cNvPr id="3" name="Inhaltsplatzhalter 2">
            <a:extLst>
              <a:ext uri="{FF2B5EF4-FFF2-40B4-BE49-F238E27FC236}">
                <a16:creationId xmlns:a16="http://schemas.microsoft.com/office/drawing/2014/main" id="{35BD4947-20D4-84FB-3A66-B8534E5A734A}"/>
              </a:ext>
            </a:extLst>
          </p:cNvPr>
          <p:cNvSpPr>
            <a:spLocks noGrp="1"/>
          </p:cNvSpPr>
          <p:nvPr>
            <p:ph idx="1"/>
          </p:nvPr>
        </p:nvSpPr>
        <p:spPr>
          <a:xfrm>
            <a:off x="4962222" y="919128"/>
            <a:ext cx="6730944" cy="5298790"/>
          </a:xfrm>
        </p:spPr>
        <p:txBody>
          <a:bodyPr vert="horz" lIns="91440" tIns="45720" rIns="91440" bIns="45720" rtlCol="0" anchor="t">
            <a:normAutofit/>
          </a:bodyPr>
          <a:lstStyle/>
          <a:p>
            <a:r>
              <a:rPr lang="de-DE" sz="2000">
                <a:ea typeface="+mn-lt"/>
                <a:cs typeface="+mn-lt"/>
              </a:rPr>
              <a:t>Appealing content</a:t>
            </a:r>
            <a:endParaRPr lang="en-US"/>
          </a:p>
          <a:p>
            <a:pPr lvl="1"/>
            <a:r>
              <a:rPr lang="de-DE" sz="1600">
                <a:ea typeface="+mn-lt"/>
                <a:cs typeface="+mn-lt"/>
              </a:rPr>
              <a:t>Viral reel showed the attractiveness of the product</a:t>
            </a:r>
            <a:endParaRPr lang="de-DE" sz="1600"/>
          </a:p>
          <a:p>
            <a:pPr lvl="1"/>
            <a:r>
              <a:rPr lang="de-DE" sz="1600">
                <a:ea typeface="+mn-lt"/>
                <a:cs typeface="+mn-lt"/>
              </a:rPr>
              <a:t>Informative content and appealing visuals</a:t>
            </a:r>
            <a:endParaRPr lang="de-DE" sz="1600"/>
          </a:p>
          <a:p>
            <a:pPr lvl="1"/>
            <a:r>
              <a:rPr lang="de-DE" sz="1600">
                <a:ea typeface="+mn-lt"/>
                <a:cs typeface="+mn-lt"/>
              </a:rPr>
              <a:t>Integration into daily fitness program</a:t>
            </a:r>
            <a:endParaRPr lang="de-DE" sz="1600"/>
          </a:p>
          <a:p>
            <a:r>
              <a:rPr lang="de-DE" sz="2000">
                <a:ea typeface="+mn-lt"/>
                <a:cs typeface="+mn-lt"/>
              </a:rPr>
              <a:t>Influencer marketing</a:t>
            </a:r>
            <a:endParaRPr lang="de-DE"/>
          </a:p>
          <a:p>
            <a:pPr lvl="1"/>
            <a:r>
              <a:rPr lang="de-DE" sz="1600">
                <a:ea typeface="+mn-lt"/>
                <a:cs typeface="+mn-lt"/>
              </a:rPr>
              <a:t>Fitness influencer lent credibility</a:t>
            </a:r>
            <a:endParaRPr lang="de-DE" sz="1600"/>
          </a:p>
          <a:p>
            <a:pPr lvl="1"/>
            <a:r>
              <a:rPr lang="de-DE" sz="1600">
                <a:ea typeface="+mn-lt"/>
                <a:cs typeface="+mn-lt"/>
              </a:rPr>
              <a:t>Aroused interest among followers</a:t>
            </a:r>
            <a:endParaRPr lang="de-DE" sz="1600"/>
          </a:p>
          <a:p>
            <a:r>
              <a:rPr lang="de-DE" sz="2000">
                <a:ea typeface="+mn-lt"/>
                <a:cs typeface="+mn-lt"/>
              </a:rPr>
              <a:t>Taste and flavors</a:t>
            </a:r>
            <a:endParaRPr lang="de-DE"/>
          </a:p>
          <a:p>
            <a:r>
              <a:rPr lang="de-DE" sz="2000">
                <a:ea typeface="+mn-lt"/>
                <a:cs typeface="+mn-lt"/>
              </a:rPr>
              <a:t>Health and fitness trends</a:t>
            </a:r>
            <a:endParaRPr lang="de-DE"/>
          </a:p>
          <a:p>
            <a:r>
              <a:rPr lang="de-DE" sz="2000">
                <a:ea typeface="+mn-lt"/>
                <a:cs typeface="+mn-lt"/>
              </a:rPr>
              <a:t>Easy availability</a:t>
            </a:r>
            <a:endParaRPr lang="de-DE"/>
          </a:p>
          <a:p>
            <a:r>
              <a:rPr lang="de-DE" sz="2000">
                <a:ea typeface="+mn-lt"/>
                <a:cs typeface="+mn-lt"/>
              </a:rPr>
              <a:t>Positive reviews and recommendations</a:t>
            </a:r>
            <a:endParaRPr lang="de-DE"/>
          </a:p>
          <a:p>
            <a:r>
              <a:rPr lang="de-DE" sz="2000">
                <a:ea typeface="+mn-lt"/>
                <a:cs typeface="+mn-lt"/>
              </a:rPr>
              <a:t>Word of mouth</a:t>
            </a:r>
            <a:endParaRPr lang="de-DE"/>
          </a:p>
        </p:txBody>
      </p:sp>
      <p:sp>
        <p:nvSpPr>
          <p:cNvPr id="12" name="Rectangle 11">
            <a:extLst>
              <a:ext uri="{FF2B5EF4-FFF2-40B4-BE49-F238E27FC236}">
                <a16:creationId xmlns:a16="http://schemas.microsoft.com/office/drawing/2014/main" id="{90FA739B-A75D-DA77-F75D-36ED592E9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889233"/>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8123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37A7633-5A6D-4229-5CB8-754AC30B81AB}"/>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ea typeface="+mj-lt"/>
                <a:cs typeface="+mj-lt"/>
              </a:rPr>
              <a:t>Appealing content</a:t>
            </a:r>
            <a:endParaRPr lang="en-US"/>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44FF8C66-AAA6-26CA-ECCC-4F7CE4FB747D}"/>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ea typeface="+mn-lt"/>
                <a:cs typeface="+mn-lt"/>
              </a:rPr>
              <a:t>Appealing content</a:t>
            </a:r>
            <a:endParaRPr lang="en-US"/>
          </a:p>
          <a:p>
            <a:pPr lvl="1"/>
            <a:r>
              <a:rPr lang="en-US" sz="1300">
                <a:ea typeface="+mn-lt"/>
                <a:cs typeface="+mn-lt"/>
              </a:rPr>
              <a:t>The viral reel successfully communicated the appeal of the product</a:t>
            </a:r>
            <a:endParaRPr lang="en-US" sz="1300"/>
          </a:p>
          <a:p>
            <a:pPr lvl="1"/>
            <a:r>
              <a:rPr lang="en-US" sz="1300">
                <a:ea typeface="+mn-lt"/>
                <a:cs typeface="+mn-lt"/>
              </a:rPr>
              <a:t>Appealing visuals and informative content were used</a:t>
            </a:r>
            <a:endParaRPr lang="en-US" sz="1300"/>
          </a:p>
          <a:p>
            <a:r>
              <a:rPr lang="en-US" sz="1700">
                <a:ea typeface="+mn-lt"/>
                <a:cs typeface="+mn-lt"/>
              </a:rPr>
              <a:t>Captivating video</a:t>
            </a:r>
            <a:endParaRPr lang="en-US"/>
          </a:p>
          <a:p>
            <a:pPr lvl="1"/>
            <a:r>
              <a:rPr lang="en-US" sz="1300">
                <a:ea typeface="+mn-lt"/>
                <a:cs typeface="+mn-lt"/>
              </a:rPr>
              <a:t>The video captivated viewers</a:t>
            </a:r>
            <a:endParaRPr lang="en-US" sz="1300"/>
          </a:p>
          <a:p>
            <a:pPr lvl="1">
              <a:lnSpc>
                <a:spcPct val="100000"/>
              </a:lnSpc>
            </a:pPr>
            <a:r>
              <a:rPr lang="en-US" sz="1300">
                <a:ea typeface="+mn-lt"/>
                <a:cs typeface="+mn-lt"/>
              </a:rPr>
              <a:t>Showed how easy it is to integrate Contoso Protein Plus into a daily fitness program</a:t>
            </a:r>
            <a:endParaRPr lang="en-US" sz="1300"/>
          </a:p>
        </p:txBody>
      </p:sp>
      <p:pic>
        <p:nvPicPr>
          <p:cNvPr id="5" name="Inhaltsplatzhalter 4" descr="Gym equipment and needs">
            <a:extLst>
              <a:ext uri="{FF2B5EF4-FFF2-40B4-BE49-F238E27FC236}">
                <a16:creationId xmlns:a16="http://schemas.microsoft.com/office/drawing/2014/main" id="{377373B3-A0D6-4914-8A27-6679EB4FF2E0}"/>
              </a:ext>
            </a:extLst>
          </p:cNvPr>
          <p:cNvPicPr>
            <a:picLocks noGrp="1" noChangeAspect="1"/>
          </p:cNvPicPr>
          <p:nvPr>
            <p:ph sz="half" idx="1"/>
          </p:nvPr>
        </p:nvPicPr>
        <p:blipFill>
          <a:blip r:embed="rId3"/>
          <a:srcRect l="11673" r="10536" b="2"/>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3648702655"/>
      </p:ext>
    </p:extLst>
  </p:cSld>
  <p:clrMapOvr>
    <a:masterClrMapping/>
  </p:clrMapOvr>
</p:sld>
</file>

<file path=ppt/theme/theme1.xml><?xml version="1.0" encoding="utf-8"?>
<a:theme xmlns:a="http://schemas.openxmlformats.org/drawingml/2006/main" name="AccentBoxVTI">
  <a:themeElements>
    <a:clrScheme name="AccentBoxVTI">
      <a:dk1>
        <a:srgbClr val="000000"/>
      </a:dk1>
      <a:lt1>
        <a:sysClr val="window" lastClr="FFFFFF"/>
      </a:lt1>
      <a:dk2>
        <a:srgbClr val="262626"/>
      </a:dk2>
      <a:lt2>
        <a:srgbClr val="FFFFFF"/>
      </a:lt2>
      <a:accent1>
        <a:srgbClr val="F5A700"/>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cc5b22ac-eae2-4443-bf11-decab0288939">
      <Terms xmlns="http://schemas.microsoft.com/office/infopath/2007/PartnerControls"/>
    </lcf76f155ced4ddcb4097134ff3c332f>
    <TaxCatchAll xmlns="230e9df3-be65-4c73-a93b-d1236ebd677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86C860610C0194AB1A57D3FDF8FE4E9" ma:contentTypeVersion="21" ma:contentTypeDescription="Create a new document." ma:contentTypeScope="" ma:versionID="1a979a9b1effe8db95f758b5636b8e34">
  <xsd:schema xmlns:xsd="http://www.w3.org/2001/XMLSchema" xmlns:xs="http://www.w3.org/2001/XMLSchema" xmlns:p="http://schemas.microsoft.com/office/2006/metadata/properties" xmlns:ns1="http://schemas.microsoft.com/sharepoint/v3" xmlns:ns2="cc5b22ac-eae2-4443-bf11-decab0288939" xmlns:ns3="a52daf43-0e46-4d63-b47f-7cde26a9a503" xmlns:ns4="230e9df3-be65-4c73-a93b-d1236ebd677e" targetNamespace="http://schemas.microsoft.com/office/2006/metadata/properties" ma:root="true" ma:fieldsID="34bf32e9f55e462f053f31280a12377a" ns1:_="" ns2:_="" ns3:_="" ns4:_="">
    <xsd:import namespace="http://schemas.microsoft.com/sharepoint/v3"/>
    <xsd:import namespace="cc5b22ac-eae2-4443-bf11-decab0288939"/>
    <xsd:import namespace="a52daf43-0e46-4d63-b47f-7cde26a9a503"/>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3:SharedWithUsers" minOccurs="0"/>
                <xsd:element ref="ns3:SharedWithDetails" minOccurs="0"/>
                <xsd:element ref="ns2:MediaServiceOCR" minOccurs="0"/>
                <xsd:element ref="ns2:MediaServiceDateTaken" minOccurs="0"/>
                <xsd:element ref="ns2:MediaServiceLocation" minOccurs="0"/>
                <xsd:element ref="ns1:_ip_UnifiedCompliancePolicyProperties" minOccurs="0"/>
                <xsd:element ref="ns1:_ip_UnifiedCompliancePolicyUIAction" minOccurs="0"/>
                <xsd:element ref="ns2:MediaServiceAutoKeyPoints" minOccurs="0"/>
                <xsd:element ref="ns2:MediaServiceKeyPoints" minOccurs="0"/>
                <xsd:element ref="ns2:lcf76f155ced4ddcb4097134ff3c332f" minOccurs="0"/>
                <xsd:element ref="ns4:TaxCatchAll" minOccurs="0"/>
                <xsd:element ref="ns2:MediaServiceSearchProperties" minOccurs="0"/>
                <xsd:element ref="ns2:MediaServiceObjectDetectorVersions"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c5b22ac-eae2-4443-bf11-decab02889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LengthInSeconds" ma:index="26" nillable="true" ma:displayName="MediaLengthInSeconds" ma:hidden="true" ma:internalName="MediaLengthInSeconds" ma:readOnly="true">
      <xsd:simpleType>
        <xsd:restriction base="dms:Unknown"/>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52daf43-0e46-4d63-b47f-7cde26a9a50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5daf2ab-17cb-466a-8e34-a8e2a0841e75}" ma:internalName="TaxCatchAll" ma:showField="CatchAllData" ma:web="a52daf43-0e46-4d63-b47f-7cde26a9a50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3DC88C8-9BD6-494E-8DB7-959D180260C2}">
  <ds:schemaRefs>
    <ds:schemaRef ds:uri="http://purl.org/dc/terms/"/>
    <ds:schemaRef ds:uri="http://schemas.openxmlformats.org/package/2006/metadata/core-properties"/>
    <ds:schemaRef ds:uri="http://purl.org/dc/elements/1.1/"/>
    <ds:schemaRef ds:uri="http://schemas.microsoft.com/office/2006/metadata/properties"/>
    <ds:schemaRef ds:uri="http://purl.org/dc/dcmitype/"/>
    <ds:schemaRef ds:uri="http://schemas.microsoft.com/office/2006/documentManagement/types"/>
    <ds:schemaRef ds:uri="http://schemas.microsoft.com/office/infopath/2007/PartnerControls"/>
    <ds:schemaRef ds:uri="387765fa-fe3f-472a-bafd-9d638b11d97e"/>
    <ds:schemaRef ds:uri="http://www.w3.org/XML/1998/namespace"/>
    <ds:schemaRef ds:uri="http://schemas.microsoft.com/sharepoint/v3"/>
    <ds:schemaRef ds:uri="cc5b22ac-eae2-4443-bf11-decab0288939"/>
    <ds:schemaRef ds:uri="230e9df3-be65-4c73-a93b-d1236ebd677e"/>
  </ds:schemaRefs>
</ds:datastoreItem>
</file>

<file path=customXml/itemProps2.xml><?xml version="1.0" encoding="utf-8"?>
<ds:datastoreItem xmlns:ds="http://schemas.openxmlformats.org/officeDocument/2006/customXml" ds:itemID="{78391624-6B29-4063-9584-BA3812665053}">
  <ds:schemaRefs>
    <ds:schemaRef ds:uri="http://schemas.microsoft.com/sharepoint/v3/contenttype/forms"/>
  </ds:schemaRefs>
</ds:datastoreItem>
</file>

<file path=customXml/itemProps3.xml><?xml version="1.0" encoding="utf-8"?>
<ds:datastoreItem xmlns:ds="http://schemas.openxmlformats.org/officeDocument/2006/customXml" ds:itemID="{D498CE95-8D25-4EE4-985B-13DB28A0BE83}"/>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3099</Words>
  <Application>Microsoft Office PowerPoint</Application>
  <PresentationFormat>Widescreen</PresentationFormat>
  <Paragraphs>206</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AccentBoxVTI</vt:lpstr>
      <vt:lpstr>Market trend report</vt:lpstr>
      <vt:lpstr>Agenda</vt:lpstr>
      <vt:lpstr>Introduction</vt:lpstr>
      <vt:lpstr>Introduction to Contoso Protein Plus</vt:lpstr>
      <vt:lpstr>Report date</vt:lpstr>
      <vt:lpstr>The new social media sensation</vt:lpstr>
      <vt:lpstr>The viralea reel</vt:lpstr>
      <vt:lpstr>Key factors behind the hype</vt:lpstr>
      <vt:lpstr>Appealing content</vt:lpstr>
      <vt:lpstr>Influencer-Marketing</vt:lpstr>
      <vt:lpstr>Taste and flavors</vt:lpstr>
      <vt:lpstr>Health and fitness trends</vt:lpstr>
      <vt:lpstr>Easy availabilty</vt:lpstr>
      <vt:lpstr>Positive reviews and recommendations</vt:lpstr>
      <vt:lpstr>Word of mouth</vt:lpstr>
      <vt:lpstr>Impact on the market position of Contoso Protein Plus</vt:lpstr>
      <vt:lpstr>Increase in sales figures</vt:lpstr>
      <vt:lpstr>Summary</vt:lpstr>
      <vt:lpstr>Influence of social networks</vt:lpstr>
      <vt:lpstr>Future prospects</vt:lpstr>
      <vt:lpstr>Questions and answers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Ella Engel</dc:creator>
  <cp:lastModifiedBy>Ella Engel</cp:lastModifiedBy>
  <cp:revision>89</cp:revision>
  <dcterms:created xsi:type="dcterms:W3CDTF">2024-12-13T16:03:26Z</dcterms:created>
  <dcterms:modified xsi:type="dcterms:W3CDTF">2025-02-21T07:54:13Z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0x010100F86C860610C0194AB1A57D3FDF8FE4E9</vt:lpwstr>
  </property>
  <property fmtid="{D5CDD505-2E9C-101B-9397-08002B2CF9AE}" pid="3" name="MediaServiceImageTags">
    <vt:lpwstr/>
  </property>
</Properties>
</file>